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notesMasterIdLst>
    <p:notesMasterId r:id="rId72"/>
  </p:notesMasterIdLst>
  <p:sldIdLst>
    <p:sldId id="288" r:id="rId9"/>
    <p:sldId id="267" r:id="rId10"/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85" r:id="rId33"/>
    <p:sldId id="279" r:id="rId34"/>
    <p:sldId id="280" r:id="rId35"/>
    <p:sldId id="287" r:id="rId36"/>
    <p:sldId id="281" r:id="rId37"/>
    <p:sldId id="282" r:id="rId38"/>
    <p:sldId id="283" r:id="rId39"/>
    <p:sldId id="295" r:id="rId40"/>
    <p:sldId id="289" r:id="rId41"/>
    <p:sldId id="290" r:id="rId42"/>
    <p:sldId id="291" r:id="rId43"/>
    <p:sldId id="292" r:id="rId44"/>
    <p:sldId id="293" r:id="rId45"/>
    <p:sldId id="294" r:id="rId46"/>
    <p:sldId id="301" r:id="rId47"/>
    <p:sldId id="296" r:id="rId48"/>
    <p:sldId id="297" r:id="rId49"/>
    <p:sldId id="298" r:id="rId50"/>
    <p:sldId id="299" r:id="rId51"/>
    <p:sldId id="300" r:id="rId52"/>
    <p:sldId id="320" r:id="rId53"/>
    <p:sldId id="314" r:id="rId54"/>
    <p:sldId id="315" r:id="rId55"/>
    <p:sldId id="316" r:id="rId56"/>
    <p:sldId id="317" r:id="rId57"/>
    <p:sldId id="318" r:id="rId58"/>
    <p:sldId id="319" r:id="rId59"/>
    <p:sldId id="313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36" autoAdjust="0"/>
    <p:restoredTop sz="95596" autoAdjust="0"/>
  </p:normalViewPr>
  <p:slideViewPr>
    <p:cSldViewPr>
      <p:cViewPr varScale="1">
        <p:scale>
          <a:sx n="40" d="100"/>
          <a:sy n="40" d="100"/>
        </p:scale>
        <p:origin x="-106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0814BC-14F5-43BD-A04C-D76A89E5FD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0879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86DDF1-0548-4FF8-BB69-C69F186BF2D2}" type="slidenum">
              <a:rPr lang="en-US"/>
              <a:pPr/>
              <a:t>3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A48CC8-B1C7-4488-9DA5-CC3F8296304C}" type="slidenum">
              <a:rPr lang="en-US"/>
              <a:pPr/>
              <a:t>4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C3821B-A094-4C48-B3A9-BD89294DAEB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650681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EE39FA-071B-42ED-B180-38DA013EF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107201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75D6BF-DCF8-47AD-8501-CE40887C9FB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665643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EE39FA-071B-42ED-B180-38DA013EF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303294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75D6BF-DCF8-47AD-8501-CE40887C9FB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4762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EE39FA-071B-42ED-B180-38DA013EF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74295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5334000"/>
            <a:ext cx="65532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6019800"/>
            <a:ext cx="6553200" cy="685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721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73168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581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3581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984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479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79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9423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4735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4448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016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745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6019800" cy="5745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8336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E5212A-D73C-4B65-BD6E-0612929F1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8EE8224-B81A-498F-B786-D8EE5863C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0B97D0-4209-4C44-8060-499258921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091D9A-C5E9-4109-8B41-5D96EB247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4E55AD-A93B-46E4-9FC2-1B7E45102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915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8CD96D-0C83-4122-9CEA-B690E2B8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F61C81-1288-47C0-8531-62AA6E7E7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469D54-6D32-4C1F-A95A-756660770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B08685-D773-41E5-A610-179A3784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9F05F3-F652-40F0-B6CB-944438CFC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961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7B0119-C487-4032-A719-8817D5E1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244B01E-E47C-4B8A-84C1-AC20655A1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C6983CC-C555-4291-B568-25A39A9F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3771915-B233-4230-8111-E55C3F386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3B6421-69F5-4CB0-9326-C3F5BE65E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7287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CFD197-B2B3-496C-8B4C-B59C93A50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1BAEFC-F5D8-4C6B-8FBE-9EFC72463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1AF49E3-B822-48D9-A056-88DBFCEF8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82B7142-8BD5-4DB1-BCB0-550B43CC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3068BF-CA81-47AE-9DC8-EB740BE2F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F64C071-2CDD-405F-85EA-ED9200152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869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D7EFD9-E6D6-4314-87C1-B039676A9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6F7891-4758-4DD0-AE03-FCFF99CD9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243D829-3254-4355-AA25-4796E1713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173AEDD-12D0-4E4B-AE69-1F00A18EA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905DE97-2EB3-48FD-A6A1-BBF086DA02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6177CC9-A672-4DA3-ACA1-8720558B9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569D612-BBC5-4BF4-B8AE-56AB615E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DDF5A31-A8FC-4CE9-8F26-12031A6D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7064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7F663F-50C4-41E9-B319-EEB95621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4D37014-4C71-4BFF-AD81-DD1BD7A24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5045CDC-0327-4A0A-8C17-21332F3FD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FA177E1-223A-4C34-9F30-772708FA8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649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2D4485A-15BB-4874-B382-276686DBC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7C95F25-07E7-46BF-B0EF-4AE44C78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83D3CC2-3158-4FF3-B180-CB4C5B008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3624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2F536C-6F66-47C2-B1AB-5C566BAB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CAE22B-01A1-42C7-89BE-64AB78210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AE48E1-E4A4-4B62-8DCC-59AD3268E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DFF04B6-9D86-4E01-86D0-F24D89EB5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82A700-4679-4154-B3B3-F4BC68AF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E2C2985-D474-4058-91AE-852CC055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695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10BA60-0CEB-442F-9085-82E75A3A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0674EFC-34F8-41DF-B47B-D49069533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2A2217B-E4CA-4974-AC58-E4D9BE893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09940B4-E515-4EEA-8167-C389324C0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BBD68F-6A3B-4050-B4F2-A4747D71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A054F29-F55E-47DB-B0ED-3530CAEA0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4816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B68329-A56F-46DF-B74F-F7EDA0C6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1CD166-804A-4930-A2E5-50B8D2B5A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F48EE8E-2606-4202-8DE9-D46757A3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12642D-65C7-4A84-9C14-A3D57FE8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616329E-59D1-43E0-A5FC-764AA31E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5346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A156D34-5879-4642-A266-1F2FE55F60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C13B2B6-8E6A-41C0-9AF6-F45397387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E7607B5-E2A1-4FB4-BA1A-900A36DE0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4205771-46B1-48D5-AB33-6434F397F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470CED-EEB5-40C6-A68C-13DFA534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6821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55223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7873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2613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2899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61774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0445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9422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0771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4450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58698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27819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FE391-217C-4E2C-9ACB-03E6A17230D4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71D0B-1912-4140-A066-7168F9EB07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45665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DFA96-5130-4FE6-ADCE-33E21E2CB92A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6FF25-BB9F-4C05-9B86-BBD4DAF623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714220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2B6EA-DD35-40E4-AD5A-2A599D8226AB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D1465-EDD7-4981-A0F8-E94C27AC26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551724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8D304-6A8E-4311-AF3A-FF6497FD1997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D63A7-47A4-430E-8675-3DDF42B0C4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739794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3237C-A897-4D5D-A1D2-64A9FA37E629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E632B-9826-47F1-BC03-0A2BEA34C0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98322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A6C6F-6946-4BB4-8E94-E2393F5C553D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1472D-9A7F-4E2A-A2E7-1A06414365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83906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4D901-854D-463D-A0FF-8EB6BE174CE8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8F4B9-38AC-4249-8DA6-A5576D22C5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949968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E94A9-D1B9-4C1C-8137-2F4CAC575892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FDAC5-B740-4581-88D7-C84C99D616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348649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DC050-AD55-4011-A778-3A0EBD97A996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A9CE84-A277-42AA-B0C8-ECB3E83406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53987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9C96-7B95-4C02-A136-84D3AE4FD20F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8567D-E229-444E-82E7-35903727B4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193301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23558-60E0-4DF0-B5DA-D81B1DF424A7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2F036-F5FC-46DB-8650-5B7BEFFE22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108294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6552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70273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58560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51487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06489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88941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09513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10301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80769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37091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24310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D48514-D4BA-4F9B-AB71-75BB53A2F169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5483508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220B7-50DC-48C5-A825-49434F7EF31F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3191583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09680-4698-48CC-A0A0-6E09BE179771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38677566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0716AD-2890-47B4-BD56-BF63711DA172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34025158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F6B93-E360-418D-A0E0-4079929455DB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22217007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83CB-1C3B-4F49-A2BB-4C92C67E5196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41562313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CAC150-A2FB-444C-9A8F-04A4970681F9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1768617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41FE81-D8B2-4D50-9092-A0EE25535D07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24655969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EC624-69BB-4D1D-8411-5DD8146AB3E2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14751275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82676-80EA-4235-BDF5-77C88B18916E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13613644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606C8B-E0DA-427B-81D7-A1996D2A629C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18227428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7158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2908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97652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18351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58538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60140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38200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5104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20403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07039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40762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22620286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9293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630945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17457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8224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56563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26981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985172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7648921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9470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259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8229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7315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64AE03-F231-48F7-B2BC-665E83F3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3A8DCBA-5A4A-41CE-A0D9-C72CA72C0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572B454-DA76-4FC9-986B-E82F29860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9E4EE-1340-42D5-AB4D-9BB51324191E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A497B2-B50D-4667-A24B-F230BC9DB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6DBAC1-2074-436F-A6CF-6F506DE0A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88569-D66F-4DE5-815A-8C9B6F5074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18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3B5A2-1E9D-4B45-BE57-16B91CDA41A6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7AA37-818D-4D8C-B22E-06C959F94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3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840D77-2CD2-4FFA-9842-CD2E2CC3C63E}" type="datetimeFigureOut">
              <a:rPr lang="ru-RU"/>
              <a:pPr>
                <a:defRPr/>
              </a:pPr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C390A9A-64CE-44D2-A4EE-66D5AE771E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7103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A870D-4B4C-4336-A0C7-F1024B29D5B3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9E83-8DB4-43FD-9077-ABA6C812D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183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76F97A-1207-4187-8923-E093D1CA206C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xmlns="" val="75142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869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4154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prof36.ru/images/news/2020-07-27/color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http://prof36.ru/images/news/2020-07-27/color.pn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prof36.ru/images/news/2020-07-27/color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heremgtk@mail.r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prof36.ru/images/news/2020-07-27/color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spt.edusite.ru/DswMedia/oficial-nyiy-brendbuk-80-letiya-pto.pdf" TargetMode="External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zakharovVV1@edu.mos.ru" TargetMode="External"/><Relationship Id="rId2" Type="http://schemas.openxmlformats.org/officeDocument/2006/relationships/hyperlink" Target="mailto:pu-30-angarsk@yandex.ru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tel:(83955)%2055-71-51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mailto:filial@ikest.ru" TargetMode="External"/><Relationship Id="rId1" Type="http://schemas.openxmlformats.org/officeDocument/2006/relationships/slideLayout" Target="../slideLayouts/slideLayout5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Fed-ks2012@mail.r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mailto:yapt38@mail.ru" TargetMode="External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 fontScale="90000"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Акция </a:t>
            </a:r>
            <a:r>
              <a:rPr lang="ru-RU" sz="5400" b="1" dirty="0" smtClean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1</a:t>
            </a:r>
            <a:r>
              <a:rPr lang="ru-RU" sz="54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</a:br>
            <a:r>
              <a:rPr lang="ru-RU" sz="5400" b="1" dirty="0" smtClean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«Виртуальная экскурсия по лучшим ПОО»</a:t>
            </a:r>
            <a:endParaRPr lang="ru-RU" sz="5400" b="1" dirty="0">
              <a:solidFill>
                <a:schemeClr val="bg1"/>
              </a:solidFill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72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prof36.ru/images/news/2020-07-27/color.pn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79901"/>
            <a:ext cx="5688632" cy="607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35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517232"/>
            <a:ext cx="8928992" cy="70485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040E08"/>
                </a:solidFill>
              </a:rPr>
              <a:t>Акция 1 «Виртуальная экскурсия по лучшим ПОО»</a:t>
            </a:r>
            <a:endParaRPr lang="ru-RU" sz="4400" b="1" dirty="0">
              <a:solidFill>
                <a:srgbClr val="040E08"/>
              </a:solidFill>
            </a:endParaRPr>
          </a:p>
        </p:txBody>
      </p:sp>
      <p:pic>
        <p:nvPicPr>
          <p:cNvPr id="2056" name="Picture 8" descr="http://prof36.ru/images/news/2020-07-27/color.png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3225"/>
            <a:ext cx="1348209" cy="144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8229600" cy="715962"/>
          </a:xfrm>
        </p:spPr>
        <p:txBody>
          <a:bodyPr/>
          <a:lstStyle/>
          <a:p>
            <a:pPr lvl="0" algn="ctr"/>
            <a:r>
              <a:rPr lang="ru-RU" sz="4000" b="1" dirty="0">
                <a:solidFill>
                  <a:srgbClr val="040E08"/>
                </a:solidFill>
                <a:latin typeface="+mj-lt"/>
                <a:ea typeface="+mj-ea"/>
                <a:cs typeface="+mj-cs"/>
              </a:rPr>
              <a:t>ОБЩИЕ </a:t>
            </a:r>
            <a:r>
              <a:rPr lang="ru-RU" sz="4000" b="1" dirty="0" smtClean="0">
                <a:solidFill>
                  <a:srgbClr val="040E08"/>
                </a:solidFill>
                <a:latin typeface="+mj-lt"/>
                <a:ea typeface="+mj-ea"/>
                <a:cs typeface="+mj-cs"/>
              </a:rPr>
              <a:t>   ПОЛОЖЕНИЯ</a:t>
            </a:r>
            <a:endParaRPr lang="ru-RU" sz="4000" b="1" dirty="0">
              <a:solidFill>
                <a:srgbClr val="040E0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528" y="1600200"/>
            <a:ext cx="8568952" cy="4419600"/>
          </a:xfrm>
        </p:spPr>
        <p:txBody>
          <a:bodyPr/>
          <a:lstStyle/>
          <a:p>
            <a:pPr lvl="1" algn="just"/>
            <a:r>
              <a:rPr lang="ru-RU" sz="2400" dirty="0">
                <a:solidFill>
                  <a:srgbClr val="040E08"/>
                </a:solidFill>
                <a:latin typeface="+mn-lt"/>
              </a:rPr>
              <a:t>Настоящее положение о проведении Акции 1 «Виртуальная экскурсия по лучшим ПОО»  (далее - Акция) определяет порядок организации и проведения данной акции среди </a:t>
            </a:r>
            <a:r>
              <a:rPr lang="ru-RU" sz="2400" dirty="0" smtClean="0">
                <a:solidFill>
                  <a:srgbClr val="040E08"/>
                </a:solidFill>
                <a:latin typeface="+mn-lt"/>
              </a:rPr>
              <a:t>обучающихся и педагогов </a:t>
            </a:r>
            <a:r>
              <a:rPr lang="ru-RU" sz="2400" dirty="0">
                <a:solidFill>
                  <a:srgbClr val="040E08"/>
                </a:solidFill>
                <a:latin typeface="+mn-lt"/>
              </a:rPr>
              <a:t>среднего профессионального </a:t>
            </a:r>
            <a:r>
              <a:rPr lang="ru-RU" sz="2400" dirty="0" smtClean="0">
                <a:solidFill>
                  <a:srgbClr val="040E08"/>
                </a:solidFill>
                <a:latin typeface="+mn-lt"/>
              </a:rPr>
              <a:t>образования Иркутской области.</a:t>
            </a:r>
            <a:endParaRPr lang="ru-RU" sz="2400" dirty="0">
              <a:solidFill>
                <a:srgbClr val="040E08"/>
              </a:solidFill>
              <a:latin typeface="+mn-lt"/>
            </a:endParaRPr>
          </a:p>
          <a:p>
            <a:pPr lvl="1" algn="just"/>
            <a:r>
              <a:rPr lang="ru-RU" sz="2400" dirty="0">
                <a:solidFill>
                  <a:srgbClr val="040E08"/>
                </a:solidFill>
                <a:latin typeface="+mn-lt"/>
              </a:rPr>
              <a:t>Акция проводится в рамках юбилейных мероприятий посвященных 80-летию ПРОФ ТЕХ ОБРАЗОВАНИЕ.</a:t>
            </a:r>
          </a:p>
          <a:p>
            <a:pPr lvl="1" algn="just"/>
            <a:r>
              <a:rPr lang="ru-RU" sz="2400" dirty="0">
                <a:solidFill>
                  <a:srgbClr val="040E08"/>
                </a:solidFill>
                <a:latin typeface="+mn-lt"/>
              </a:rPr>
              <a:t>Ответственность за организацию и проведение Акции возлагается на ГБПОУ «ЧГТК им. М.И. </a:t>
            </a:r>
            <a:r>
              <a:rPr lang="ru-RU" sz="2400" dirty="0" err="1">
                <a:solidFill>
                  <a:srgbClr val="040E08"/>
                </a:solidFill>
                <a:latin typeface="+mn-lt"/>
              </a:rPr>
              <a:t>Щадова</a:t>
            </a:r>
            <a:r>
              <a:rPr lang="ru-RU" sz="2400" dirty="0">
                <a:solidFill>
                  <a:srgbClr val="040E08"/>
                </a:solidFill>
                <a:latin typeface="+mn-lt"/>
              </a:rPr>
              <a:t>».</a:t>
            </a:r>
          </a:p>
          <a:p>
            <a:pPr marL="0" indent="0">
              <a:lnSpc>
                <a:spcPct val="80000"/>
              </a:lnSpc>
              <a:buNone/>
            </a:pPr>
            <a:endParaRPr lang="ru-RU" sz="2000" dirty="0"/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16832"/>
            <a:ext cx="8229600" cy="715962"/>
          </a:xfrm>
        </p:spPr>
        <p:txBody>
          <a:bodyPr/>
          <a:lstStyle/>
          <a:p>
            <a:pPr lvl="0" algn="ctr"/>
            <a:r>
              <a:rPr lang="ru-RU" b="1" dirty="0" smtClean="0">
                <a:solidFill>
                  <a:srgbClr val="040E08"/>
                </a:solidFill>
                <a:latin typeface="+mj-lt"/>
                <a:ea typeface="+mj-ea"/>
                <a:cs typeface="+mj-cs"/>
              </a:rPr>
              <a:t>ЦЕЛЬ   АКЦИИ</a:t>
            </a:r>
            <a:endParaRPr lang="ru-RU" b="1" dirty="0">
              <a:solidFill>
                <a:srgbClr val="040E0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0528" y="3501008"/>
            <a:ext cx="8856984" cy="4419600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ru-RU" sz="4400" b="1" dirty="0" smtClean="0">
                <a:solidFill>
                  <a:srgbClr val="040E08"/>
                </a:solidFill>
              </a:rPr>
              <a:t>Демонстрация достижений профессиональной образовательной организации.</a:t>
            </a:r>
            <a:endParaRPr lang="ru-RU" sz="4400" b="1" dirty="0">
              <a:solidFill>
                <a:srgbClr val="040E08"/>
              </a:solidFill>
            </a:endParaRPr>
          </a:p>
          <a:p>
            <a:pPr marL="0" indent="0" algn="just">
              <a:buNone/>
            </a:pPr>
            <a:endParaRPr lang="ru-RU" sz="2400" dirty="0">
              <a:solidFill>
                <a:srgbClr val="040E08"/>
              </a:solidFill>
            </a:endParaRPr>
          </a:p>
        </p:txBody>
      </p:sp>
      <p:pic>
        <p:nvPicPr>
          <p:cNvPr id="4" name="Picture 8" descr="http://prof36.ru/images/news/2020-07-27/color.pn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87638"/>
            <a:ext cx="1348209" cy="144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85091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715962"/>
          </a:xfrm>
        </p:spPr>
        <p:txBody>
          <a:bodyPr/>
          <a:lstStyle/>
          <a:p>
            <a:pPr lvl="0" algn="ctr"/>
            <a:r>
              <a:rPr lang="ru-RU" b="1" dirty="0">
                <a:solidFill>
                  <a:srgbClr val="040E08"/>
                </a:solidFill>
                <a:latin typeface="+mj-lt"/>
                <a:ea typeface="+mj-ea"/>
                <a:cs typeface="+mj-cs"/>
              </a:rPr>
              <a:t>ЗАДАЧИ АКЦИИ</a:t>
            </a:r>
            <a:r>
              <a:rPr lang="ru-RU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48478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Знакомство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 историей создания и развития профессионально-технического образования (ПТО), достижениями педагогических коллективов, выпускниками, прославившими систему ПТО, ее сегодняшним днем, работой с организациями-заказчиками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кадров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Развитие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интеллектуального творчества, привлечение к исследовательской деятельности коллективов учреждений образования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Повышение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социального статуса и профессионального совершенствования педагогических кадров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Привлечение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общественного внимания к празднованию 80-летия системы ПТО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15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715962"/>
          </a:xfrm>
        </p:spPr>
        <p:txBody>
          <a:bodyPr/>
          <a:lstStyle/>
          <a:p>
            <a:pPr lvl="0" algn="ctr"/>
            <a:r>
              <a:rPr lang="ru-RU" b="1" dirty="0">
                <a:solidFill>
                  <a:srgbClr val="040E08"/>
                </a:solidFill>
              </a:rPr>
              <a:t>УЧАСТНИКИ  АКЦИИ</a:t>
            </a:r>
            <a:r>
              <a:rPr lang="ru-RU" dirty="0">
                <a:solidFill>
                  <a:srgbClr val="040E08"/>
                </a:solidFill>
              </a:rPr>
              <a:t/>
            </a:r>
            <a:br>
              <a:rPr lang="ru-RU" dirty="0">
                <a:solidFill>
                  <a:srgbClr val="040E08"/>
                </a:solidFill>
              </a:rPr>
            </a:br>
            <a:endParaRPr lang="ru-RU" dirty="0">
              <a:solidFill>
                <a:srgbClr val="040E0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132856"/>
            <a:ext cx="7315200" cy="2404864"/>
          </a:xfrm>
        </p:spPr>
        <p:txBody>
          <a:bodyPr/>
          <a:lstStyle/>
          <a:p>
            <a:pPr marL="0" lvl="1" indent="0" algn="just">
              <a:buNone/>
            </a:pPr>
            <a:r>
              <a:rPr lang="ru-RU" sz="2400" dirty="0">
                <a:solidFill>
                  <a:srgbClr val="040E08"/>
                </a:solidFill>
                <a:latin typeface="+mn-lt"/>
              </a:rPr>
              <a:t>В Акции принимают участие </a:t>
            </a:r>
            <a:r>
              <a:rPr lang="ru-RU" sz="2400" dirty="0" smtClean="0">
                <a:solidFill>
                  <a:srgbClr val="040E08"/>
                </a:solidFill>
                <a:latin typeface="+mn-lt"/>
              </a:rPr>
              <a:t>обучающиеся и педагоги учреждений среднего </a:t>
            </a:r>
            <a:r>
              <a:rPr lang="ru-RU" sz="2400" dirty="0">
                <a:solidFill>
                  <a:srgbClr val="040E08"/>
                </a:solidFill>
                <a:latin typeface="+mn-lt"/>
              </a:rPr>
              <a:t>профессиональных образовательных организации Иркутской </a:t>
            </a:r>
            <a:r>
              <a:rPr lang="ru-RU" sz="2400" dirty="0" smtClean="0">
                <a:solidFill>
                  <a:srgbClr val="040E08"/>
                </a:solidFill>
                <a:latin typeface="+mn-lt"/>
              </a:rPr>
              <a:t>области.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2109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715962"/>
          </a:xfrm>
        </p:spPr>
        <p:txBody>
          <a:bodyPr/>
          <a:lstStyle/>
          <a:p>
            <a:pPr lvl="0" algn="ctr"/>
            <a:r>
              <a:rPr lang="ru-RU" b="1" dirty="0">
                <a:solidFill>
                  <a:srgbClr val="040E08"/>
                </a:solidFill>
              </a:rPr>
              <a:t>СРОКИ </a:t>
            </a:r>
            <a:r>
              <a:rPr lang="ru-RU" b="1" dirty="0" smtClean="0">
                <a:solidFill>
                  <a:srgbClr val="040E08"/>
                </a:solidFill>
              </a:rPr>
              <a:t>  ПРОВЕДЕНИЯ   </a:t>
            </a:r>
            <a:r>
              <a:rPr lang="ru-RU" b="1" dirty="0">
                <a:solidFill>
                  <a:srgbClr val="040E08"/>
                </a:solidFill>
              </a:rPr>
              <a:t>АКЦИИ</a:t>
            </a:r>
            <a:br>
              <a:rPr lang="ru-RU" b="1" dirty="0">
                <a:solidFill>
                  <a:srgbClr val="040E08"/>
                </a:solidFill>
              </a:rPr>
            </a:br>
            <a:endParaRPr lang="ru-RU" b="1" dirty="0">
              <a:solidFill>
                <a:srgbClr val="040E0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420888"/>
            <a:ext cx="8928992" cy="1900808"/>
          </a:xfrm>
        </p:spPr>
        <p:txBody>
          <a:bodyPr/>
          <a:lstStyle/>
          <a:p>
            <a:pPr lvl="1"/>
            <a:r>
              <a:rPr lang="ru-RU" dirty="0">
                <a:solidFill>
                  <a:srgbClr val="040E08"/>
                </a:solidFill>
                <a:latin typeface="+mn-lt"/>
              </a:rPr>
              <a:t>Прием заявок и работ – с 03 сентября 2020 г. по </a:t>
            </a:r>
            <a:r>
              <a:rPr lang="ru-RU" dirty="0" smtClean="0">
                <a:solidFill>
                  <a:srgbClr val="040E08"/>
                </a:solidFill>
                <a:latin typeface="+mn-lt"/>
              </a:rPr>
              <a:t>29 </a:t>
            </a:r>
            <a:r>
              <a:rPr lang="ru-RU" dirty="0">
                <a:solidFill>
                  <a:srgbClr val="040E08"/>
                </a:solidFill>
                <a:latin typeface="+mn-lt"/>
              </a:rPr>
              <a:t>сентября 2020 г. </a:t>
            </a:r>
            <a:endParaRPr lang="ru-RU" sz="1800" dirty="0">
              <a:solidFill>
                <a:srgbClr val="040E08"/>
              </a:solidFill>
              <a:latin typeface="+mn-lt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067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15962"/>
          </a:xfrm>
        </p:spPr>
        <p:txBody>
          <a:bodyPr/>
          <a:lstStyle/>
          <a:p>
            <a:pPr lvl="0" algn="ctr"/>
            <a:r>
              <a:rPr lang="ru-RU" b="1" dirty="0">
                <a:solidFill>
                  <a:srgbClr val="040E08"/>
                </a:solidFill>
              </a:rPr>
              <a:t>УСЛОВИЯ </a:t>
            </a:r>
            <a:r>
              <a:rPr lang="ru-RU" b="1" dirty="0" smtClean="0">
                <a:solidFill>
                  <a:srgbClr val="040E08"/>
                </a:solidFill>
              </a:rPr>
              <a:t>    АКЦИИ</a:t>
            </a:r>
            <a:r>
              <a:rPr lang="ru-RU" b="1" dirty="0">
                <a:solidFill>
                  <a:srgbClr val="040E08"/>
                </a:solidFill>
              </a:rPr>
              <a:t/>
            </a:r>
            <a:br>
              <a:rPr lang="ru-RU" b="1" dirty="0">
                <a:solidFill>
                  <a:srgbClr val="040E08"/>
                </a:solidFill>
              </a:rPr>
            </a:br>
            <a:endParaRPr lang="ru-RU" b="1" dirty="0">
              <a:solidFill>
                <a:srgbClr val="040E0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916" y="1196752"/>
            <a:ext cx="8928992" cy="4419600"/>
          </a:xfrm>
        </p:spPr>
        <p:txBody>
          <a:bodyPr/>
          <a:lstStyle/>
          <a:p>
            <a:pPr lvl="1" algn="just"/>
            <a:r>
              <a:rPr lang="ru-RU" sz="2400" dirty="0">
                <a:solidFill>
                  <a:srgbClr val="040E08"/>
                </a:solidFill>
              </a:rPr>
              <a:t>На Акцию предоставляются работы в электронном виде, снятые (созданные) любыми доступными средствами, соответствующие тематике акции.</a:t>
            </a:r>
          </a:p>
          <a:p>
            <a:pPr lvl="1" algn="just"/>
            <a:r>
              <a:rPr lang="ru-RU" sz="2400" dirty="0">
                <a:solidFill>
                  <a:srgbClr val="040E08"/>
                </a:solidFill>
              </a:rPr>
              <a:t>Заявка на участие в Акции 1 (форма заявки в Приложениях 1)  и работа должна быть подана не позднее срока, указанного в главе 5 настоящего Положения. Заявку и ссылку на работу </a:t>
            </a:r>
            <a:r>
              <a:rPr lang="ru-RU" sz="2400" dirty="0" smtClean="0">
                <a:solidFill>
                  <a:srgbClr val="040E08"/>
                </a:solidFill>
              </a:rPr>
              <a:t>участники </a:t>
            </a:r>
            <a:r>
              <a:rPr lang="ru-RU" sz="2400" dirty="0">
                <a:solidFill>
                  <a:srgbClr val="040E08"/>
                </a:solidFill>
              </a:rPr>
              <a:t>акции отправляют на электронную почту </a:t>
            </a:r>
            <a:r>
              <a:rPr lang="en-US" sz="2400" dirty="0" err="1">
                <a:solidFill>
                  <a:srgbClr val="040E08"/>
                </a:solidFill>
                <a:hlinkClick r:id="rId2"/>
              </a:rPr>
              <a:t>cheremgtk</a:t>
            </a:r>
            <a:r>
              <a:rPr lang="ru-RU" sz="2400" dirty="0">
                <a:solidFill>
                  <a:srgbClr val="040E08"/>
                </a:solidFill>
                <a:hlinkClick r:id="rId2"/>
              </a:rPr>
              <a:t>@</a:t>
            </a:r>
            <a:r>
              <a:rPr lang="en-US" sz="2400" dirty="0">
                <a:solidFill>
                  <a:srgbClr val="040E08"/>
                </a:solidFill>
                <a:hlinkClick r:id="rId2"/>
              </a:rPr>
              <a:t>mail</a:t>
            </a:r>
            <a:r>
              <a:rPr lang="ru-RU" sz="2400" dirty="0">
                <a:solidFill>
                  <a:srgbClr val="040E08"/>
                </a:solidFill>
                <a:hlinkClick r:id="rId2"/>
              </a:rPr>
              <a:t>.</a:t>
            </a:r>
            <a:r>
              <a:rPr lang="en-US" sz="2400" dirty="0" err="1" smtClean="0">
                <a:solidFill>
                  <a:srgbClr val="040E08"/>
                </a:solidFill>
                <a:hlinkClick r:id="rId2"/>
              </a:rPr>
              <a:t>ru</a:t>
            </a:r>
            <a:r>
              <a:rPr lang="ru-RU" sz="2400" dirty="0" smtClean="0">
                <a:solidFill>
                  <a:srgbClr val="040E08"/>
                </a:solidFill>
              </a:rPr>
              <a:t> </a:t>
            </a:r>
          </a:p>
          <a:p>
            <a:pPr lvl="1" algn="just"/>
            <a:r>
              <a:rPr lang="ru-RU" sz="2400" dirty="0" smtClean="0">
                <a:solidFill>
                  <a:srgbClr val="040E08"/>
                </a:solidFill>
              </a:rPr>
              <a:t>Ответственный за прием работ участников акции: начальник ИВЦ Дегтярев Сергей Юрьевич, 89086538715</a:t>
            </a:r>
            <a:endParaRPr lang="ru-RU" sz="2400" dirty="0">
              <a:solidFill>
                <a:srgbClr val="040E08"/>
              </a:solidFill>
            </a:endParaRP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69486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568952" cy="4419600"/>
          </a:xfrm>
        </p:spPr>
        <p:txBody>
          <a:bodyPr/>
          <a:lstStyle/>
          <a:p>
            <a:pPr lvl="2" algn="just"/>
            <a:r>
              <a:rPr lang="ru-RU" dirty="0" smtClean="0">
                <a:solidFill>
                  <a:srgbClr val="040E08"/>
                </a:solidFill>
              </a:rPr>
              <a:t>На акцию работы предоставляются в электронном виде.</a:t>
            </a:r>
          </a:p>
          <a:p>
            <a:pPr lvl="2" algn="just"/>
            <a:r>
              <a:rPr lang="ru-RU" dirty="0" smtClean="0">
                <a:solidFill>
                  <a:srgbClr val="040E08"/>
                </a:solidFill>
              </a:rPr>
              <a:t>Максимальная продолжительность видеоролика – не более 5 минут.</a:t>
            </a:r>
          </a:p>
          <a:p>
            <a:pPr lvl="2" algn="just"/>
            <a:r>
              <a:rPr lang="ru-RU" dirty="0" smtClean="0">
                <a:solidFill>
                  <a:srgbClr val="040E08"/>
                </a:solidFill>
              </a:rPr>
              <a:t>В работе могут использоваться фотографии.</a:t>
            </a:r>
          </a:p>
          <a:p>
            <a:pPr lvl="2" algn="just"/>
            <a:r>
              <a:rPr lang="ru-RU" dirty="0" smtClean="0">
                <a:solidFill>
                  <a:srgbClr val="040E08"/>
                </a:solidFill>
              </a:rPr>
              <a:t>Название работы должно содержать название ОО</a:t>
            </a:r>
          </a:p>
          <a:p>
            <a:pPr marL="914400" lvl="2" indent="0" algn="just">
              <a:buNone/>
            </a:pPr>
            <a:r>
              <a:rPr lang="ru-RU" b="1" dirty="0" smtClean="0">
                <a:solidFill>
                  <a:srgbClr val="040E08"/>
                </a:solidFill>
              </a:rPr>
              <a:t>Например:</a:t>
            </a:r>
            <a:r>
              <a:rPr lang="ru-RU" dirty="0" smtClean="0">
                <a:solidFill>
                  <a:srgbClr val="040E08"/>
                </a:solidFill>
              </a:rPr>
              <a:t> ГБПОУ ЧГТК им. М.И. Щадова. </a:t>
            </a:r>
            <a:r>
              <a:rPr lang="en-US" dirty="0" err="1" smtClean="0">
                <a:solidFill>
                  <a:srgbClr val="040E08"/>
                </a:solidFill>
              </a:rPr>
              <a:t>Avi</a:t>
            </a:r>
            <a:endParaRPr lang="en-US" dirty="0" smtClean="0">
              <a:solidFill>
                <a:srgbClr val="040E08"/>
              </a:solidFill>
            </a:endParaRPr>
          </a:p>
          <a:p>
            <a:pPr marL="914400" lvl="2" indent="0" algn="just">
              <a:buNone/>
            </a:pPr>
            <a:r>
              <a:rPr lang="ru-RU" dirty="0">
                <a:solidFill>
                  <a:srgbClr val="040E08"/>
                </a:solidFill>
              </a:rPr>
              <a:t>ГБПОУ ЧГТК им. М.И. </a:t>
            </a:r>
            <a:r>
              <a:rPr lang="ru-RU" dirty="0" smtClean="0">
                <a:solidFill>
                  <a:srgbClr val="040E08"/>
                </a:solidFill>
              </a:rPr>
              <a:t>Щадова</a:t>
            </a:r>
            <a:r>
              <a:rPr lang="en-US" dirty="0" smtClean="0">
                <a:solidFill>
                  <a:srgbClr val="040E08"/>
                </a:solidFill>
              </a:rPr>
              <a:t>.</a:t>
            </a:r>
            <a:r>
              <a:rPr lang="en-US" dirty="0" err="1" smtClean="0">
                <a:solidFill>
                  <a:srgbClr val="040E08"/>
                </a:solidFill>
              </a:rPr>
              <a:t>docx</a:t>
            </a:r>
            <a:endParaRPr lang="ru-RU" dirty="0" smtClean="0">
              <a:solidFill>
                <a:srgbClr val="040E08"/>
              </a:solidFill>
            </a:endParaRPr>
          </a:p>
          <a:p>
            <a:pPr marL="914400" lvl="2" indent="0" algn="just">
              <a:buNone/>
            </a:pPr>
            <a:endParaRPr lang="ru-RU" dirty="0" smtClean="0">
              <a:solidFill>
                <a:srgbClr val="040E08"/>
              </a:solidFill>
            </a:endParaRP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26764" y="188640"/>
            <a:ext cx="93707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ru-RU" b="1" dirty="0">
                <a:solidFill>
                  <a:srgbClr val="040E08"/>
                </a:solidFill>
              </a:rPr>
              <a:t>Требования к работе «Виртуальная экскурсия по лучшим ПОО»:</a:t>
            </a:r>
          </a:p>
        </p:txBody>
      </p:sp>
    </p:spTree>
    <p:extLst>
      <p:ext uri="{BB962C8B-B14F-4D97-AF65-F5344CB8AC3E}">
        <p14:creationId xmlns:p14="http://schemas.microsoft.com/office/powerpoint/2010/main" xmlns="" val="1125568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715962"/>
          </a:xfrm>
        </p:spPr>
        <p:txBody>
          <a:bodyPr/>
          <a:lstStyle/>
          <a:p>
            <a:pPr lvl="0" algn="ctr"/>
            <a:r>
              <a:rPr lang="ru-RU" b="1" dirty="0">
                <a:solidFill>
                  <a:srgbClr val="040E08"/>
                </a:solidFill>
              </a:rPr>
              <a:t>ТРЕБОВАНИЯ </a:t>
            </a:r>
            <a:br>
              <a:rPr lang="ru-RU" b="1" dirty="0">
                <a:solidFill>
                  <a:srgbClr val="040E08"/>
                </a:solidFill>
              </a:rPr>
            </a:br>
            <a:endParaRPr lang="ru-RU" b="1" dirty="0">
              <a:solidFill>
                <a:srgbClr val="040E0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712968" cy="4419600"/>
          </a:xfrm>
        </p:spPr>
        <p:txBody>
          <a:bodyPr/>
          <a:lstStyle/>
          <a:p>
            <a:pPr lvl="1"/>
            <a:r>
              <a:rPr lang="ru-RU" sz="2400" dirty="0">
                <a:solidFill>
                  <a:srgbClr val="040E08"/>
                </a:solidFill>
              </a:rPr>
              <a:t>Ответственность за соблюдение авторских прав работы (материалов, использованных в ней), участвующей в акции, несет автор, приславший данную работу.</a:t>
            </a:r>
          </a:p>
          <a:p>
            <a:pPr lvl="1"/>
            <a:r>
              <a:rPr lang="ru-RU" sz="2400" dirty="0">
                <a:solidFill>
                  <a:srgbClr val="040E08"/>
                </a:solidFill>
              </a:rPr>
              <a:t>Не нарушать авторские права других участников </a:t>
            </a:r>
            <a:r>
              <a:rPr lang="ru-RU" sz="2400" dirty="0" smtClean="0">
                <a:solidFill>
                  <a:srgbClr val="040E08"/>
                </a:solidFill>
              </a:rPr>
              <a:t>акции. </a:t>
            </a:r>
            <a:endParaRPr lang="ru-RU" sz="2400" dirty="0">
              <a:solidFill>
                <a:srgbClr val="040E08"/>
              </a:solidFill>
            </a:endParaRPr>
          </a:p>
          <a:p>
            <a:pPr lvl="1"/>
            <a:r>
              <a:rPr lang="ru-RU" sz="2400" dirty="0">
                <a:solidFill>
                  <a:srgbClr val="040E08"/>
                </a:solidFill>
              </a:rPr>
              <a:t>Работа должна содержать </a:t>
            </a:r>
            <a:r>
              <a:rPr lang="ru-RU" sz="2400" dirty="0" smtClean="0">
                <a:solidFill>
                  <a:srgbClr val="040E08"/>
                </a:solidFill>
              </a:rPr>
              <a:t>Бренд-бук юбилейных мероприятий и ОО</a:t>
            </a:r>
          </a:p>
          <a:p>
            <a:pPr lvl="1"/>
            <a:r>
              <a:rPr lang="ru-RU" sz="2400" dirty="0" smtClean="0">
                <a:solidFill>
                  <a:srgbClr val="040E08"/>
                </a:solidFill>
              </a:rPr>
              <a:t>Формат </a:t>
            </a:r>
            <a:r>
              <a:rPr lang="ru-RU" sz="2400" dirty="0">
                <a:solidFill>
                  <a:srgbClr val="040E08"/>
                </a:solidFill>
              </a:rPr>
              <a:t>работы: </a:t>
            </a:r>
            <a:r>
              <a:rPr lang="ru-RU" sz="2400" dirty="0" err="1">
                <a:solidFill>
                  <a:srgbClr val="040E08"/>
                </a:solidFill>
              </a:rPr>
              <a:t>avi</a:t>
            </a:r>
            <a:r>
              <a:rPr lang="ru-RU" sz="2400" dirty="0">
                <a:solidFill>
                  <a:srgbClr val="040E08"/>
                </a:solidFill>
              </a:rPr>
              <a:t> </a:t>
            </a:r>
          </a:p>
          <a:p>
            <a:pPr marL="0" indent="0">
              <a:buNone/>
            </a:pPr>
            <a:endParaRPr lang="ru-RU" sz="2400" dirty="0">
              <a:solidFill>
                <a:srgbClr val="040E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5051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640960" cy="4419600"/>
          </a:xfrm>
        </p:spPr>
        <p:txBody>
          <a:bodyPr/>
          <a:lstStyle/>
          <a:p>
            <a:pPr lvl="1" algn="just"/>
            <a:r>
              <a:rPr lang="ru-RU" sz="2400" dirty="0" smtClean="0">
                <a:solidFill>
                  <a:srgbClr val="040E08"/>
                </a:solidFill>
              </a:rPr>
              <a:t>На каждую работу подается одна заявка. </a:t>
            </a:r>
          </a:p>
          <a:p>
            <a:pPr lvl="1" algn="just"/>
            <a:r>
              <a:rPr lang="ru-RU" sz="2400" dirty="0" smtClean="0">
                <a:solidFill>
                  <a:srgbClr val="040E08"/>
                </a:solidFill>
              </a:rPr>
              <a:t>Присылая свою работу на акцию, автор автоматически дает право организаторам Акции  на использование представленного материала (размещение в сети интернет, телепрограммах, участие в творческих проектах, дальнейшее тиражирование и т. п.).</a:t>
            </a:r>
          </a:p>
          <a:p>
            <a:pPr lvl="1" algn="just"/>
            <a:r>
              <a:rPr lang="ru-RU" sz="2400" dirty="0" smtClean="0">
                <a:solidFill>
                  <a:srgbClr val="040E08"/>
                </a:solidFill>
              </a:rPr>
              <a:t>Присланные на Акцию работы не рецензируются и не возвращаются.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5186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715962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rgbClr val="040E08"/>
                </a:solidFill>
              </a:rPr>
              <a:t>РЕКОМЕНДОВАННЫЕ</a:t>
            </a:r>
            <a:r>
              <a:rPr lang="ru-RU" b="1" dirty="0">
                <a:solidFill>
                  <a:srgbClr val="040E08"/>
                </a:solidFill>
              </a:rPr>
              <a:t>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 smtClean="0">
                <a:solidFill>
                  <a:srgbClr val="040E08"/>
                </a:solidFill>
                <a:latin typeface="+mn-lt"/>
              </a:rPr>
              <a:t>Microsoft </a:t>
            </a:r>
            <a:r>
              <a:rPr lang="en-US" dirty="0">
                <a:solidFill>
                  <a:srgbClr val="040E08"/>
                </a:solidFill>
                <a:latin typeface="+mn-lt"/>
              </a:rPr>
              <a:t>PowerPoint, </a:t>
            </a:r>
            <a:endParaRPr lang="ru-RU" dirty="0" smtClean="0">
              <a:solidFill>
                <a:srgbClr val="040E08"/>
              </a:solidFill>
              <a:latin typeface="+mn-lt"/>
            </a:endParaRPr>
          </a:p>
          <a:p>
            <a:pPr marL="342900" lvl="1" indent="-342900">
              <a:buFontTx/>
              <a:buChar char="•"/>
            </a:pPr>
            <a:r>
              <a:rPr lang="en-US" dirty="0" smtClean="0">
                <a:solidFill>
                  <a:srgbClr val="040E08"/>
                </a:solidFill>
                <a:latin typeface="+mn-lt"/>
              </a:rPr>
              <a:t>iMovie</a:t>
            </a:r>
            <a:r>
              <a:rPr lang="en-US" dirty="0">
                <a:solidFill>
                  <a:srgbClr val="040E08"/>
                </a:solidFill>
                <a:latin typeface="+mn-lt"/>
              </a:rPr>
              <a:t>, </a:t>
            </a:r>
            <a:endParaRPr lang="ru-RU" dirty="0" smtClean="0">
              <a:solidFill>
                <a:srgbClr val="040E08"/>
              </a:solidFill>
              <a:latin typeface="+mn-lt"/>
            </a:endParaRPr>
          </a:p>
          <a:p>
            <a:pPr marL="342900" lvl="1" indent="-342900">
              <a:buFontTx/>
              <a:buChar char="•"/>
            </a:pPr>
            <a:r>
              <a:rPr lang="en-US" dirty="0" err="1" smtClean="0">
                <a:solidFill>
                  <a:srgbClr val="040E08"/>
                </a:solidFill>
                <a:latin typeface="+mn-lt"/>
              </a:rPr>
              <a:t>DaVinci</a:t>
            </a:r>
            <a:r>
              <a:rPr lang="en-US" dirty="0" smtClean="0">
                <a:solidFill>
                  <a:srgbClr val="040E08"/>
                </a:solidFill>
                <a:latin typeface="+mn-lt"/>
              </a:rPr>
              <a:t> </a:t>
            </a:r>
            <a:r>
              <a:rPr lang="en-US" dirty="0">
                <a:solidFill>
                  <a:srgbClr val="040E08"/>
                </a:solidFill>
                <a:latin typeface="+mn-lt"/>
              </a:rPr>
              <a:t>Resolve, </a:t>
            </a:r>
            <a:endParaRPr lang="ru-RU" dirty="0" smtClean="0">
              <a:solidFill>
                <a:srgbClr val="040E08"/>
              </a:solidFill>
              <a:latin typeface="+mn-lt"/>
            </a:endParaRPr>
          </a:p>
          <a:p>
            <a:pPr marL="342900" lvl="1" indent="-342900">
              <a:buFontTx/>
              <a:buChar char="•"/>
            </a:pPr>
            <a:r>
              <a:rPr lang="en-US" dirty="0" err="1" smtClean="0">
                <a:solidFill>
                  <a:srgbClr val="040E08"/>
                </a:solidFill>
                <a:latin typeface="+mn-lt"/>
              </a:rPr>
              <a:t>Shotcut</a:t>
            </a:r>
            <a:r>
              <a:rPr lang="en-US" dirty="0">
                <a:solidFill>
                  <a:srgbClr val="040E08"/>
                </a:solidFill>
                <a:latin typeface="+mn-lt"/>
              </a:rPr>
              <a:t>, </a:t>
            </a:r>
            <a:r>
              <a:rPr lang="ru-RU" dirty="0">
                <a:solidFill>
                  <a:srgbClr val="040E08"/>
                </a:solidFill>
                <a:latin typeface="+mn-lt"/>
              </a:rPr>
              <a:t>и</a:t>
            </a:r>
            <a:r>
              <a:rPr lang="en-US" dirty="0">
                <a:solidFill>
                  <a:srgbClr val="040E08"/>
                </a:solidFill>
                <a:latin typeface="+mn-lt"/>
              </a:rPr>
              <a:t>.</a:t>
            </a:r>
            <a:r>
              <a:rPr lang="ru-RU" dirty="0">
                <a:solidFill>
                  <a:srgbClr val="040E08"/>
                </a:solidFill>
                <a:latin typeface="+mn-lt"/>
              </a:rPr>
              <a:t>т</a:t>
            </a:r>
            <a:r>
              <a:rPr lang="en-US" dirty="0">
                <a:solidFill>
                  <a:srgbClr val="040E08"/>
                </a:solidFill>
                <a:latin typeface="+mn-lt"/>
              </a:rPr>
              <a:t>.</a:t>
            </a:r>
            <a:r>
              <a:rPr lang="ru-RU" dirty="0">
                <a:solidFill>
                  <a:srgbClr val="040E08"/>
                </a:solidFill>
                <a:latin typeface="+mn-lt"/>
              </a:rPr>
              <a:t>д</a:t>
            </a:r>
            <a:endParaRPr lang="ru-RU" sz="4000" b="1" dirty="0">
              <a:solidFill>
                <a:srgbClr val="040E08"/>
              </a:solidFill>
              <a:latin typeface="+mn-lt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788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Образец: Виртуальная экскурсия по ОО</a:t>
            </a:r>
            <a:endParaRPr lang="ru-RU" dirty="0"/>
          </a:p>
        </p:txBody>
      </p:sp>
      <p:pic>
        <p:nvPicPr>
          <p:cNvPr id="4" name="Picture 8" descr="http://prof36.ru/images/news/2020-07-27/color.pn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018504" cy="32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3186341"/>
            <a:ext cx="4860032" cy="30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8242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Акция 3</a:t>
            </a:r>
            <a:br>
              <a:rPr lang="ru-RU" sz="54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«В фокусе камеры»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31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ownloads\pattern_r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014412"/>
            <a:ext cx="9144000" cy="47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Требования к фотографии: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Фотография должна отражать специфику обучения по программам СПО, подчеркивать уникальность представленной на изображении профессии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Фотография должна быть хорошего качества и размером не менее 1024</a:t>
            </a:r>
            <a:r>
              <a:rPr lang="en-US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x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680 </a:t>
            </a:r>
            <a:r>
              <a:rPr lang="en-US" sz="1800" dirty="0" err="1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px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.( 680 </a:t>
            </a:r>
            <a:r>
              <a:rPr lang="en-US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x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1024</a:t>
            </a:r>
            <a:r>
              <a:rPr lang="en-US" sz="1800" dirty="0" err="1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px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.) и объёмом не более 4МБ, не более 3-х фотографий по каждому направлению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Фотография не должна нести негативного или отталкивающего содержания, соответствовать  эстетическим нормам (опрятный внешний вид изображенных на фото, интерьер, соответствующий сюжету съемки)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Фотографии должны быть авторскими, иметь название и краткое описание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Название и краткое описание фотографии должно быть лаконично и укладываться в 100 знаков, включая пробелы (это могут быть Ваши эмоции, краткое описание  мероприятия и т.д.) 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Все фотографии должны быть оформлены с использованием </a:t>
            </a:r>
            <a:r>
              <a:rPr lang="ru-RU" sz="1800" dirty="0" err="1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брендбука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  и образца, представленного оператором Акции (ГБПОУ ИО </a:t>
            </a:r>
            <a:r>
              <a:rPr lang="ru-RU" sz="1800" dirty="0" err="1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ЧТПриС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).</a:t>
            </a:r>
          </a:p>
          <a:p>
            <a:pPr defTabSz="685800" eaLnBrk="0" hangingPunct="0">
              <a:buFontTx/>
              <a:buChar char="•"/>
            </a:pP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На фотографии должно быть указано полное наименование ПОО, шрифт </a:t>
            </a:r>
            <a:r>
              <a:rPr lang="en-US" sz="1800" dirty="0" err="1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Roboto</a:t>
            </a:r>
            <a:r>
              <a:rPr lang="en-US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 Black</a:t>
            </a:r>
            <a:r>
              <a:rPr lang="ru-RU" sz="1800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279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ownloads\pattern_r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3892551" y="857251"/>
            <a:ext cx="3346450" cy="2006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07157" y="971550"/>
            <a:ext cx="9036844" cy="4501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/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 На фотографиях может быть представлена:</a:t>
            </a:r>
          </a:p>
          <a:p>
            <a:pPr defTabSz="685800" eaLnBrk="0" hangingPunct="0">
              <a:buFontTx/>
              <a:buChar char="•"/>
            </a:pPr>
            <a:r>
              <a:rPr lang="ru-RU" dirty="0">
                <a:solidFill>
                  <a:prstClr val="black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Учебная деятельность </a:t>
            </a:r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(фотография рабочих моментов о том, как проходит учебная деятельность (лекции, семинары, открытые уроки  и т.д.) </a:t>
            </a:r>
          </a:p>
          <a:p>
            <a:pPr defTabSz="685800" eaLnBrk="0" hangingPunct="0">
              <a:buFontTx/>
              <a:buChar char="•"/>
            </a:pPr>
            <a:r>
              <a:rPr lang="ru-RU" dirty="0">
                <a:solidFill>
                  <a:prstClr val="black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Практическая деятельность </a:t>
            </a:r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(фотография рабочих моментов о том, как проходят практические занятия (лабораторно-практические работы, практика, экскурсия, стажировка, конкурс профессионального мастерства, работа на производстве, предприятии и т.д.), </a:t>
            </a:r>
          </a:p>
          <a:p>
            <a:pPr defTabSz="685800" eaLnBrk="0" hangingPunct="0">
              <a:buFontTx/>
              <a:buChar char="•"/>
            </a:pPr>
            <a:r>
              <a:rPr lang="ru-RU" dirty="0">
                <a:solidFill>
                  <a:prstClr val="black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Внеурочная деятельность </a:t>
            </a:r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(фотография любого внеклассного мероприятия (классные часы, фестивали, вечера, спортивные мероприятия, секция, кружок и т.д.) </a:t>
            </a:r>
          </a:p>
        </p:txBody>
      </p:sp>
    </p:spTree>
    <p:extLst>
      <p:ext uri="{BB962C8B-B14F-4D97-AF65-F5344CB8AC3E}">
        <p14:creationId xmlns:p14="http://schemas.microsoft.com/office/powerpoint/2010/main" xmlns="" val="15248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ownloads\pattern_r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3892551" y="857251"/>
            <a:ext cx="3346450" cy="2006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</p:txBody>
      </p:sp>
      <p:pic>
        <p:nvPicPr>
          <p:cNvPr id="1027" name="Picture 3" descr="F:\ПРОФТЕХ80\НА САЙТ\В ФОКУСЕ КАМЕРЫ\ФОТО ПО ПРОФЕССИЯМ\Лохова Ульяна\мир профессий-знакомьтесь профессия Повар.jpg"/>
          <p:cNvPicPr>
            <a:picLocks noChangeAspect="1" noChangeArrowheads="1"/>
          </p:cNvPicPr>
          <p:nvPr/>
        </p:nvPicPr>
        <p:blipFill>
          <a:blip r:embed="rId3" cstate="print"/>
          <a:srcRect l="3085" t="10127" r="2097"/>
          <a:stretch>
            <a:fillRect/>
          </a:stretch>
        </p:blipFill>
        <p:spPr bwMode="auto">
          <a:xfrm>
            <a:off x="1543050" y="976916"/>
            <a:ext cx="6001780" cy="4266597"/>
          </a:xfrm>
          <a:prstGeom prst="rect">
            <a:avLst/>
          </a:prstGeom>
          <a:noFill/>
        </p:spPr>
      </p:pic>
      <p:pic>
        <p:nvPicPr>
          <p:cNvPr id="5" name="Рисунок 4" descr="sticker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1691" y="3738405"/>
            <a:ext cx="1632116" cy="17479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1588" y="5208241"/>
            <a:ext cx="648652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prstClr val="black"/>
                </a:solidFill>
                <a:latin typeface="Times New Roman" pitchFamily="18" charset="0"/>
                <a:ea typeface="Roboto Black" pitchFamily="2" charset="0"/>
                <a:cs typeface="Times New Roman" pitchFamily="18" charset="0"/>
              </a:rPr>
              <a:t>Государственное бюджетное профессиональное образовательное учреждение Иркутской области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prstClr val="black"/>
                </a:solidFill>
                <a:latin typeface="Times New Roman" pitchFamily="18" charset="0"/>
                <a:ea typeface="Roboto Black" pitchFamily="2" charset="0"/>
                <a:cs typeface="Times New Roman" pitchFamily="18" charset="0"/>
              </a:rPr>
              <a:t>"Черемховский техникум промышленной индустрии и сервиса</a:t>
            </a:r>
            <a:r>
              <a:rPr lang="ru-RU" sz="1350" b="1" dirty="0">
                <a:solidFill>
                  <a:prstClr val="black"/>
                </a:solidFill>
                <a:latin typeface="Roboto Black" pitchFamily="2" charset="0"/>
                <a:ea typeface="Roboto Black" pitchFamily="2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xmlns="" val="284711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ownloads\pattern_r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3892551" y="857251"/>
            <a:ext cx="3346450" cy="2006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</p:txBody>
      </p:sp>
      <p:pic>
        <p:nvPicPr>
          <p:cNvPr id="19458" name="Picture 2" descr="I:\ФОТОГРАФИИ 80\Я -патриот, гражданин России\6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8781" y="964407"/>
            <a:ext cx="6000750" cy="4000500"/>
          </a:xfrm>
          <a:prstGeom prst="rect">
            <a:avLst/>
          </a:prstGeom>
          <a:noFill/>
        </p:spPr>
      </p:pic>
      <p:pic>
        <p:nvPicPr>
          <p:cNvPr id="5" name="Рисунок 4" descr="sticker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32579" y="3709194"/>
            <a:ext cx="1339222" cy="14343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71600" y="5043354"/>
            <a:ext cx="654367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prstClr val="black"/>
                </a:solidFill>
                <a:latin typeface="Times New Roman" pitchFamily="18" charset="0"/>
                <a:ea typeface="Roboto Black" pitchFamily="2" charset="0"/>
                <a:cs typeface="Times New Roman" pitchFamily="18" charset="0"/>
              </a:rPr>
              <a:t>Государственное бюджетное профессиональное образовательное учреждение Иркутской области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prstClr val="black"/>
                </a:solidFill>
                <a:latin typeface="Times New Roman" pitchFamily="18" charset="0"/>
                <a:ea typeface="Roboto Black" pitchFamily="2" charset="0"/>
                <a:cs typeface="Times New Roman" pitchFamily="18" charset="0"/>
              </a:rPr>
              <a:t>"Черемховский техникум промышленной индустрии и сервиса"</a:t>
            </a:r>
          </a:p>
        </p:txBody>
      </p:sp>
    </p:spTree>
    <p:extLst>
      <p:ext uri="{BB962C8B-B14F-4D97-AF65-F5344CB8AC3E}">
        <p14:creationId xmlns:p14="http://schemas.microsoft.com/office/powerpoint/2010/main" xmlns="" val="28182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риме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53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pattern_r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7057" y="-1357345"/>
            <a:ext cx="15081353" cy="848326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35744" y="1935957"/>
            <a:ext cx="8715374" cy="2654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Акция проводится </a:t>
            </a:r>
            <a:r>
              <a:rPr lang="ru-RU" dirty="0">
                <a:solidFill>
                  <a:prstClr val="black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с 3 сентября по 30 октября 2020 года</a:t>
            </a:r>
          </a:p>
          <a:p>
            <a:pPr defTabSz="685800" eaLnBrk="0" hangingPunct="0"/>
            <a:endParaRPr lang="ru-RU" dirty="0">
              <a:solidFill>
                <a:prstClr val="white"/>
              </a:solidFill>
              <a:latin typeface="Roboto Black" pitchFamily="2" charset="0"/>
              <a:ea typeface="Roboto Black" pitchFamily="2" charset="0"/>
              <a:cs typeface="Times New Roman" pitchFamily="18" charset="0"/>
            </a:endParaRPr>
          </a:p>
          <a:p>
            <a:pPr defTabSz="685800" eaLnBrk="0" hangingPunct="0"/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Участники акции отправляют свои работы на электронную почту ГБПОУ ИО «Черемховский техникум промышленной индустрии и сервиса» </a:t>
            </a:r>
            <a:b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</a:br>
            <a:r>
              <a:rPr lang="ru-RU" dirty="0">
                <a:solidFill>
                  <a:prstClr val="black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(proftech80@mail.ru)</a:t>
            </a:r>
            <a:r>
              <a:rPr lang="ru-RU" dirty="0">
                <a:solidFill>
                  <a:prstClr val="white"/>
                </a:solidFill>
                <a:latin typeface="Roboto Black" pitchFamily="2" charset="0"/>
                <a:ea typeface="Roboto Black" pitchFamily="2" charset="0"/>
                <a:cs typeface="Times New Roman" pitchFamily="18" charset="0"/>
              </a:rPr>
              <a:t>  с пометкой Акция «В фокусе камеры».</a:t>
            </a:r>
          </a:p>
        </p:txBody>
      </p:sp>
    </p:spTree>
    <p:extLst>
      <p:ext uri="{BB962C8B-B14F-4D97-AF65-F5344CB8AC3E}">
        <p14:creationId xmlns:p14="http://schemas.microsoft.com/office/powerpoint/2010/main" xmlns="" val="1419121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 fontScale="90000"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4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«Они стояли у истоков»</a:t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3675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формат представления – интерактивный журнал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0138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4B67BC-8505-4B33-B4E0-EEDD305B1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63176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D161C"/>
                </a:solidFill>
                <a:latin typeface="Bebas Neue" panose="00000500000000000000" pitchFamily="2" charset="0"/>
              </a:rPr>
              <a:t>Требования к материалам </a:t>
            </a:r>
            <a:endParaRPr lang="ru-RU" b="1" dirty="0">
              <a:solidFill>
                <a:srgbClr val="FD161C"/>
              </a:solidFill>
              <a:latin typeface="Bebas Neue" panose="00000500000000000000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EB9085-A546-4AA6-A8CE-BB7891403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10104"/>
            <a:ext cx="7886700" cy="41060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u="sng" dirty="0" smtClean="0"/>
              <a:t>Требования </a:t>
            </a:r>
            <a:r>
              <a:rPr lang="ru-RU" u="sng" dirty="0"/>
              <a:t>к фотографии:</a:t>
            </a:r>
            <a:endParaRPr lang="ru-RU" sz="1800" u="sng" dirty="0"/>
          </a:p>
          <a:p>
            <a:pPr lvl="0"/>
            <a:r>
              <a:rPr lang="ru-RU" dirty="0"/>
              <a:t>Фотография </a:t>
            </a:r>
            <a:r>
              <a:rPr lang="ru-RU" dirty="0" smtClean="0"/>
              <a:t>портретная</a:t>
            </a:r>
            <a:endParaRPr lang="ru-RU" sz="1800" dirty="0"/>
          </a:p>
          <a:p>
            <a:pPr lvl="0"/>
            <a:r>
              <a:rPr lang="ru-RU" dirty="0"/>
              <a:t>Фотография должна быть хорошего качества, размером не менее 1920</a:t>
            </a:r>
            <a:r>
              <a:rPr lang="en-US" dirty="0"/>
              <a:t>x</a:t>
            </a:r>
            <a:r>
              <a:rPr lang="ru-RU" dirty="0"/>
              <a:t>1080 </a:t>
            </a:r>
            <a:r>
              <a:rPr lang="en-US" dirty="0" err="1"/>
              <a:t>px</a:t>
            </a:r>
            <a:r>
              <a:rPr lang="ru-RU" dirty="0"/>
              <a:t>., объёмом не более 5МБ, в формате </a:t>
            </a:r>
            <a:r>
              <a:rPr lang="en-US" dirty="0"/>
              <a:t>jpeg </a:t>
            </a:r>
            <a:endParaRPr lang="ru-RU" sz="1800" dirty="0"/>
          </a:p>
          <a:p>
            <a:pPr lvl="0"/>
            <a:r>
              <a:rPr lang="ru-RU" dirty="0"/>
              <a:t>Файл с фотографией должны иметь подпись: Фамилия, имя, отчество, наименование </a:t>
            </a:r>
            <a:r>
              <a:rPr lang="ru-RU" dirty="0" smtClean="0"/>
              <a:t>ПОО.</a:t>
            </a:r>
            <a:endParaRPr lang="ru-RU" sz="1800" dirty="0"/>
          </a:p>
          <a:p>
            <a:pPr marL="0" indent="0">
              <a:buNone/>
            </a:pPr>
            <a:r>
              <a:rPr lang="ru-RU" u="sng" dirty="0" smtClean="0"/>
              <a:t>Требования </a:t>
            </a:r>
            <a:r>
              <a:rPr lang="ru-RU" u="sng" dirty="0"/>
              <a:t>к рассказу-повествованию:</a:t>
            </a:r>
            <a:endParaRPr lang="ru-RU" sz="1500" u="sng" dirty="0"/>
          </a:p>
          <a:p>
            <a:pPr lvl="0"/>
            <a:r>
              <a:rPr lang="ru-RU" dirty="0"/>
              <a:t>Должен содержать информацию о ветеране профессионального образования: ФИО полностью, ПОО, годы работы, должность, преподаваемая дисциплина, достижения в профессиональной деятельности образовательной организации, города, региона, личностные качества, награды.</a:t>
            </a:r>
            <a:endParaRPr lang="ru-RU" sz="1800" dirty="0"/>
          </a:p>
          <a:p>
            <a:pPr lvl="0"/>
            <a:r>
              <a:rPr lang="ru-RU" dirty="0"/>
              <a:t>Формат </a:t>
            </a:r>
            <a:r>
              <a:rPr lang="en-US" dirty="0"/>
              <a:t>doc, </a:t>
            </a:r>
            <a:r>
              <a:rPr lang="en-US" dirty="0" err="1"/>
              <a:t>docx</a:t>
            </a:r>
            <a:endParaRPr lang="ru-RU" sz="1800" dirty="0"/>
          </a:p>
          <a:p>
            <a:pPr lvl="0"/>
            <a:r>
              <a:rPr lang="ru-RU" dirty="0" smtClean="0"/>
              <a:t>Объем </a:t>
            </a:r>
            <a:r>
              <a:rPr lang="ru-RU" dirty="0"/>
              <a:t>должен быть не более одной страницы формата А4.</a:t>
            </a:r>
            <a:endParaRPr lang="ru-RU" sz="1800" dirty="0"/>
          </a:p>
          <a:p>
            <a:pPr lvl="0"/>
            <a:r>
              <a:rPr lang="ru-RU" dirty="0"/>
              <a:t>Шрифт </a:t>
            </a:r>
            <a:r>
              <a:rPr lang="ru-RU" dirty="0" err="1"/>
              <a:t>TimesNewRoman</a:t>
            </a:r>
            <a:r>
              <a:rPr lang="ru-RU" dirty="0"/>
              <a:t> основной текст - кегль 14</a:t>
            </a:r>
            <a:endParaRPr lang="ru-RU" sz="1800" dirty="0"/>
          </a:p>
          <a:p>
            <a:r>
              <a:rPr lang="ru-RU" dirty="0"/>
              <a:t>Интервал </a:t>
            </a:r>
            <a:r>
              <a:rPr lang="ru-RU" dirty="0" smtClean="0"/>
              <a:t>– полуторный</a:t>
            </a:r>
          </a:p>
          <a:p>
            <a:r>
              <a:rPr lang="ru-RU" dirty="0"/>
              <a:t>Файл с рассказом должен иметь подпись: Фамилия, имя, отчество, наименование ПОО.</a:t>
            </a:r>
          </a:p>
          <a:p>
            <a:pPr lvl="0"/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7D7C00-57AA-4984-B3E0-CC6196F11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8684" y="1131094"/>
            <a:ext cx="928265" cy="99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3595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4B67BC-8505-4B33-B4E0-EEDD305B1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63176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D161C"/>
                </a:solidFill>
                <a:latin typeface="Bebas Neue" panose="00000500000000000000" pitchFamily="2" charset="0"/>
              </a:rPr>
              <a:t>Контакты</a:t>
            </a:r>
            <a:endParaRPr lang="ru-RU" b="1" dirty="0">
              <a:solidFill>
                <a:srgbClr val="FD161C"/>
              </a:solidFill>
              <a:latin typeface="Bebas Neue" panose="00000500000000000000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EB9085-A546-4AA6-A8CE-BB7891403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10104"/>
            <a:ext cx="7886700" cy="4106007"/>
          </a:xfrm>
        </p:spPr>
        <p:txBody>
          <a:bodyPr>
            <a:normAutofit/>
          </a:bodyPr>
          <a:lstStyle/>
          <a:p>
            <a:pPr lvl="0" algn="ctr"/>
            <a:r>
              <a:rPr lang="ru-RU" sz="2400" b="1" dirty="0"/>
              <a:t>Артемьева Елена Николаевна, заместитель директора по УПР, т. +79643543511</a:t>
            </a:r>
          </a:p>
          <a:p>
            <a:pPr lvl="0" algn="ctr"/>
            <a:endParaRPr lang="ru-RU" sz="2400" b="1" dirty="0"/>
          </a:p>
          <a:p>
            <a:pPr lvl="0" algn="ctr"/>
            <a:r>
              <a:rPr lang="ru-RU" sz="2400" b="1" dirty="0" err="1"/>
              <a:t>Паневин</a:t>
            </a:r>
            <a:r>
              <a:rPr lang="ru-RU" sz="2400" b="1" dirty="0"/>
              <a:t> Виктор Юрьевич, инженер-программист</a:t>
            </a:r>
            <a:r>
              <a:rPr lang="ru-RU" sz="2400" b="1"/>
              <a:t>, </a:t>
            </a:r>
          </a:p>
          <a:p>
            <a:pPr marL="0" indent="0" algn="ctr">
              <a:buNone/>
            </a:pPr>
            <a:r>
              <a:rPr lang="ru-RU" sz="2400" b="1"/>
              <a:t>т</a:t>
            </a:r>
            <a:r>
              <a:rPr lang="ru-RU" sz="2400" b="1" dirty="0"/>
              <a:t>. +79500895443</a:t>
            </a:r>
          </a:p>
          <a:p>
            <a:pPr lvl="0" algn="ctr"/>
            <a:endParaRPr lang="ru-RU" sz="2400" b="1" dirty="0"/>
          </a:p>
          <a:p>
            <a:pPr lvl="0" algn="ctr"/>
            <a:r>
              <a:rPr lang="ru-RU" sz="2400" b="1" dirty="0"/>
              <a:t>Электронная почта для направления материалов: </a:t>
            </a:r>
            <a:r>
              <a:rPr lang="en-US" sz="2400" b="1" dirty="0"/>
              <a:t>panevinangarsk@mail.ru</a:t>
            </a:r>
            <a:endParaRPr lang="ru-RU" sz="24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7D7C00-57AA-4984-B3E0-CC6196F11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8684" y="1131094"/>
            <a:ext cx="928265" cy="99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0255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5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«Гордость </a:t>
            </a:r>
            <a:r>
              <a:rPr lang="ru-RU" sz="5400" b="1" dirty="0" err="1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профтеха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802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1596"/>
            <a:ext cx="9145956" cy="66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3574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8471"/>
            <a:ext cx="9144000" cy="662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8744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8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«Будущее страны»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959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775518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115888"/>
            <a:ext cx="7772400" cy="792162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 «БУДУЩЕЕ СТРАНЫ»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836613"/>
            <a:ext cx="8135938" cy="5472112"/>
          </a:xfrm>
        </p:spPr>
        <p:txBody>
          <a:bodyPr rtlCol="0">
            <a:normAutofit fontScale="32500" lnSpcReduction="20000"/>
          </a:bodyPr>
          <a:lstStyle/>
          <a:p>
            <a:pPr algn="just" eaLnBrk="1" hangingPunct="1">
              <a:buFont typeface="Arial" charset="0"/>
              <a:buNone/>
              <a:defRPr/>
            </a:pPr>
            <a:r>
              <a:rPr lang="ru-RU" sz="5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 акции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видеоролик.  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Жанр   видеоролика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интервью, позволяющий создать позитивный образ будущего профессионала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ru-RU" sz="3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7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видеоролику: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Видеоизображение должно сниматься со штативом и</a:t>
            </a:r>
            <a:r>
              <a:rPr lang="ru-RU" sz="5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иметь горизонтальную проекцию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 Съемка осуществляется на телефоны или поддерживающие устройства (видео/</a:t>
            </a:r>
            <a:r>
              <a:rPr lang="ru-RU" sz="55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экш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камеры),   поддерживающие </a:t>
            </a:r>
            <a:r>
              <a:rPr lang="en-US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HD 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формат (1079 </a:t>
            </a:r>
            <a:r>
              <a:rPr lang="en-US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720 либо 1980 </a:t>
            </a:r>
            <a:r>
              <a:rPr lang="en-US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1080 точек на дюйм)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 Объект съемки  должен быть  один,  крупным планом без присутствия третьих лиц,  стиль одежды – деловой, или профессиональная спецодежда. 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Наличие титров  в низу кадра (эмблема и название  профессиональной образовательной организации, ФИО студента, профессия/специальность)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Видеоролик должен иметь хорошее освещение и качественный звук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5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Интерьер  оформлен с учетом рекомендаций  официального </a:t>
            </a:r>
            <a:r>
              <a:rPr lang="ru-RU" sz="55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Брендбука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80-летия профтехобразования. </a:t>
            </a:r>
            <a:r>
              <a:rPr lang="ru-RU" sz="55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Окончательный вариант смонтированного видеоролика сохранять в форматах </a:t>
            </a:r>
            <a:r>
              <a:rPr lang="en-US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AVI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или </a:t>
            </a:r>
            <a:r>
              <a:rPr lang="en-US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MPEG</a:t>
            </a: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5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 Продолжительность записи видеоролика не более 3 минут.</a:t>
            </a:r>
            <a:endParaRPr lang="ru-RU" sz="5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5000" dirty="0" smtClean="0"/>
          </a:p>
        </p:txBody>
      </p:sp>
    </p:spTree>
    <p:extLst>
      <p:ext uri="{BB962C8B-B14F-4D97-AF65-F5344CB8AC3E}">
        <p14:creationId xmlns:p14="http://schemas.microsoft.com/office/powerpoint/2010/main" xmlns="" val="674278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«БУДУЩЕЕ СТРАНЫ»</a:t>
            </a:r>
            <a:endParaRPr lang="ru-RU" altLang="ru-RU" sz="2400" dirty="0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содержание интервью должны быть раскрыты следующие аспекты: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1. Видение собственного будущего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2.  Возможности  для раскрытия творческого и профессионального потенциала  </a:t>
            </a:r>
          </a:p>
          <a:p>
            <a:pPr eaLnBrk="1" hangingPunct="1">
              <a:buFont typeface="Arial" panose="020B0604020202020204" pitchFamily="34" charset="0"/>
              <a:buAutoNum type="arabicPeriod" startAt="3"/>
            </a:pP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профессионального роста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1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 Акции:</a:t>
            </a:r>
            <a:endParaRPr lang="ru-RU" altLang="ru-RU" sz="1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Участником конкурса может быть один или несколько обучающихся. </a:t>
            </a:r>
            <a:endParaRPr lang="ru-RU" altLang="ru-RU" sz="1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ПОО может быть представлен один или несколько  видеороликов.</a:t>
            </a:r>
            <a:endParaRPr lang="ru-RU" altLang="ru-RU" sz="1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Ссылку на Видеоролик(и) необходимо высылать на электронный адрес: 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1800" u="sng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pu-30-angarsk@yandex.ru</a:t>
            </a: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темы письма:  Акция «Будущие профессионалы».   К письму необходимо прикрепить  информацию, содержащую  сведения о ПОО, участнике, его профессии/специальности.  </a:t>
            </a:r>
            <a:endParaRPr lang="ru-RU" altLang="ru-RU" sz="1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18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Контактная информация</a:t>
            </a:r>
            <a:endParaRPr lang="ru-RU" altLang="ru-RU" sz="1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Контактное лицо: заместитель директора УВР Луканина Ирина Владимировна</a:t>
            </a:r>
          </a:p>
          <a:p>
            <a:pPr eaLnBrk="1" hangingPunct="1"/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en-US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en-US" altLang="ru-RU" sz="1800" u="sng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(83955) 55-71-51</a:t>
            </a:r>
            <a:r>
              <a:rPr lang="ru-RU" alt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сот 89025195020</a:t>
            </a:r>
          </a:p>
          <a:p>
            <a:pPr eaLnBrk="1" hangingPunct="1"/>
            <a:endParaRPr lang="ru-RU" altLang="ru-RU" sz="1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6972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 fontScale="90000"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9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«С днем рождения, </a:t>
            </a:r>
            <a:r>
              <a:rPr lang="ru-RU" sz="5400" b="1" dirty="0" err="1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Профтех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2375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857250"/>
            <a:ext cx="9186608" cy="51435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23803" y="1166038"/>
            <a:ext cx="7018317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043091" y="2504659"/>
            <a:ext cx="6803501" cy="2185709"/>
          </a:xfrm>
        </p:spPr>
        <p:txBody>
          <a:bodyPr>
            <a:noAutofit/>
          </a:bodyPr>
          <a:lstStyle/>
          <a:p>
            <a:pPr algn="r"/>
            <a:r>
              <a:rPr lang="ru-RU" sz="4050" b="1" dirty="0">
                <a:solidFill>
                  <a:srgbClr val="EE2D24"/>
                </a:solidFill>
              </a:rPr>
              <a:t>80 лет дорогой Успеха!</a:t>
            </a:r>
            <a:br>
              <a:rPr lang="ru-RU" sz="4050" b="1" dirty="0">
                <a:solidFill>
                  <a:srgbClr val="EE2D24"/>
                </a:solidFill>
              </a:rPr>
            </a:br>
            <a:r>
              <a:rPr lang="ru-RU" sz="4050" b="1" dirty="0">
                <a:solidFill>
                  <a:srgbClr val="EE2D24"/>
                </a:solidFill>
              </a:rPr>
              <a:t>Девиз наш на все времена:</a:t>
            </a:r>
            <a:br>
              <a:rPr lang="ru-RU" sz="4050" b="1" dirty="0">
                <a:solidFill>
                  <a:srgbClr val="EE2D24"/>
                </a:solidFill>
              </a:rPr>
            </a:br>
            <a:r>
              <a:rPr lang="ru-RU" sz="4050" b="1" dirty="0">
                <a:solidFill>
                  <a:srgbClr val="EE2D24"/>
                </a:solidFill>
              </a:rPr>
              <a:t>«Мы – лучшие, мы из Профтеха!»</a:t>
            </a:r>
            <a:br>
              <a:rPr lang="ru-RU" sz="4050" b="1" dirty="0">
                <a:solidFill>
                  <a:srgbClr val="EE2D24"/>
                </a:solidFill>
              </a:rPr>
            </a:br>
            <a:r>
              <a:rPr lang="ru-RU" sz="4050" b="1" dirty="0">
                <a:solidFill>
                  <a:srgbClr val="EE2D24"/>
                </a:solidFill>
              </a:rPr>
              <a:t>Такая судьба нам дана!</a:t>
            </a:r>
            <a:br>
              <a:rPr lang="ru-RU" sz="4050" b="1" dirty="0">
                <a:solidFill>
                  <a:srgbClr val="EE2D24"/>
                </a:solidFill>
              </a:rPr>
            </a:br>
            <a:endParaRPr lang="ru-RU" sz="4050" b="1" dirty="0">
              <a:solidFill>
                <a:srgbClr val="EE2D24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880759" y="4720504"/>
            <a:ext cx="3965832" cy="11251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350" dirty="0">
                <a:solidFill>
                  <a:srgbClr val="ED2C23"/>
                </a:solidFill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350" b="1" dirty="0">
                <a:solidFill>
                  <a:srgbClr val="ED2C23"/>
                </a:solidFill>
              </a:rPr>
              <a:t>«Иркутский техникум транспорта и строительства» </a:t>
            </a:r>
            <a:endParaRPr lang="ru-RU" sz="1350" dirty="0">
              <a:solidFill>
                <a:srgbClr val="ED2C23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1350" dirty="0">
              <a:solidFill>
                <a:srgbClr val="ED2C23"/>
              </a:solidFill>
              <a:latin typeface="+mj-lt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2045388" y="4520170"/>
            <a:ext cx="1098605" cy="5682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F3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36335" y="4813022"/>
            <a:ext cx="705621" cy="688025"/>
          </a:xfrm>
          <a:prstGeom prst="ellipse">
            <a:avLst/>
          </a:prstGeom>
          <a:solidFill>
            <a:srgbClr val="FF5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610" y="1166038"/>
            <a:ext cx="1272521" cy="13656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014" y="4720503"/>
            <a:ext cx="739782" cy="750072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105894" y="4556961"/>
            <a:ext cx="4836226" cy="0"/>
          </a:xfrm>
          <a:prstGeom prst="line">
            <a:avLst/>
          </a:prstGeom>
          <a:ln w="57150">
            <a:solidFill>
              <a:srgbClr val="F03D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732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1810" y="857250"/>
            <a:ext cx="5212190" cy="5171786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00" r="1473"/>
          <a:stretch/>
        </p:blipFill>
        <p:spPr>
          <a:xfrm>
            <a:off x="-71252" y="857250"/>
            <a:ext cx="4854039" cy="51717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7083" y="1166750"/>
            <a:ext cx="7018317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610" y="1166038"/>
            <a:ext cx="1272521" cy="136563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062560" y="4556961"/>
            <a:ext cx="1030001" cy="487278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997528" y="4556961"/>
            <a:ext cx="1175657" cy="1047450"/>
          </a:xfrm>
          <a:prstGeom prst="ellipse">
            <a:avLst/>
          </a:prstGeom>
          <a:solidFill>
            <a:srgbClr val="FF7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105894" y="4556961"/>
            <a:ext cx="4836226" cy="0"/>
          </a:xfrm>
          <a:prstGeom prst="line">
            <a:avLst/>
          </a:prstGeom>
          <a:ln w="57150">
            <a:solidFill>
              <a:srgbClr val="FF7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1"/>
          <p:cNvSpPr txBox="1">
            <a:spLocks/>
          </p:cNvSpPr>
          <p:nvPr/>
        </p:nvSpPr>
        <p:spPr>
          <a:xfrm>
            <a:off x="2037152" y="1977989"/>
            <a:ext cx="6803501" cy="218570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685800" fontAlgn="auto">
              <a:spcAft>
                <a:spcPts val="0"/>
              </a:spcAft>
            </a:pPr>
            <a: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  <a:t>80 лет дорогой Успеха!</a:t>
            </a:r>
            <a:b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</a:br>
            <a: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  <a:t>Девиз наш на все времена:</a:t>
            </a:r>
            <a:b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</a:br>
            <a: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  <a:t>«Мы – лучшие, мы из Профтеха!»</a:t>
            </a:r>
            <a:b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</a:br>
            <a: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  <a:t>Такая судьба нам дана!</a:t>
            </a:r>
            <a:br>
              <a:rPr lang="ru-RU" sz="4050" b="1" dirty="0">
                <a:solidFill>
                  <a:srgbClr val="F64C00"/>
                </a:solidFill>
                <a:latin typeface="Calibri Light" panose="020F0302020204030204"/>
              </a:rPr>
            </a:br>
            <a:endParaRPr lang="ru-RU" sz="4050" b="1" dirty="0">
              <a:solidFill>
                <a:srgbClr val="F64C00"/>
              </a:solidFill>
              <a:latin typeface="Calibri Light" panose="020F0302020204030204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9169" y="4761245"/>
            <a:ext cx="739782" cy="75007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782788" y="4757219"/>
            <a:ext cx="4572000" cy="100642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srgbClr val="F4401C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srgbClr val="F4401C"/>
                </a:solidFill>
                <a:latin typeface="Calibri" panose="020F0502020204030204"/>
              </a:rPr>
              <a:t>«Иркутский техникум транспорта и строительства» </a:t>
            </a:r>
            <a:endParaRPr lang="ru-RU" sz="1350" dirty="0">
              <a:solidFill>
                <a:srgbClr val="F4401C"/>
              </a:solidFill>
              <a:latin typeface="Calibri" panose="020F0502020204030204"/>
            </a:endParaRPr>
          </a:p>
          <a:p>
            <a:pPr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1350" dirty="0">
              <a:solidFill>
                <a:srgbClr val="F4401C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39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57250"/>
            <a:ext cx="5683868" cy="5143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398"/>
          <a:stretch/>
        </p:blipFill>
        <p:spPr>
          <a:xfrm>
            <a:off x="5588785" y="857250"/>
            <a:ext cx="3558184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610" y="1166038"/>
            <a:ext cx="1272521" cy="13656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97083" y="1166750"/>
            <a:ext cx="7018317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2062560" y="4556961"/>
            <a:ext cx="1030001" cy="487278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6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0800000">
            <a:off x="2846990" y="5400184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997528" y="4556961"/>
            <a:ext cx="1175657" cy="1047450"/>
          </a:xfrm>
          <a:prstGeom prst="ellipse">
            <a:avLst/>
          </a:prstGeom>
          <a:solidFill>
            <a:srgbClr val="FE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105894" y="4556961"/>
            <a:ext cx="4836226" cy="0"/>
          </a:xfrm>
          <a:prstGeom prst="line">
            <a:avLst/>
          </a:prstGeom>
          <a:ln w="57150">
            <a:solidFill>
              <a:srgbClr val="EE4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014" y="4720503"/>
            <a:ext cx="739782" cy="750072"/>
          </a:xfrm>
          <a:prstGeom prst="rect">
            <a:avLst/>
          </a:prstGeom>
        </p:spPr>
      </p:pic>
      <p:sp>
        <p:nvSpPr>
          <p:cNvPr id="20" name="Заголовок 11"/>
          <p:cNvSpPr txBox="1">
            <a:spLocks/>
          </p:cNvSpPr>
          <p:nvPr/>
        </p:nvSpPr>
        <p:spPr>
          <a:xfrm>
            <a:off x="2037152" y="1977989"/>
            <a:ext cx="6803501" cy="218570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685800" fontAlgn="auto">
              <a:spcAft>
                <a:spcPts val="0"/>
              </a:spcAft>
            </a:pPr>
            <a: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  <a:t>80 лет дорогой Успеха!</a:t>
            </a:r>
            <a:b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</a:br>
            <a: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  <a:t>Девиз наш на все времена:</a:t>
            </a:r>
            <a:b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</a:br>
            <a: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  <a:t>«Мы – лучшие, мы из Профтеха!»</a:t>
            </a:r>
            <a:b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</a:br>
            <a: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  <a:t>Такая судьба нам дана!</a:t>
            </a:r>
            <a:br>
              <a:rPr lang="ru-RU" sz="4050" b="1" dirty="0">
                <a:solidFill>
                  <a:srgbClr val="C00000"/>
                </a:solidFill>
                <a:latin typeface="Calibri Light" panose="020F0302020204030204"/>
              </a:rPr>
            </a:br>
            <a:endParaRPr lang="ru-RU" sz="4050" b="1" dirty="0">
              <a:solidFill>
                <a:srgbClr val="C00000"/>
              </a:solidFill>
              <a:latin typeface="Calibri Light" panose="020F0302020204030204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71895" y="4720503"/>
            <a:ext cx="4572000" cy="100642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srgbClr val="F4401C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srgbClr val="F4401C"/>
                </a:solidFill>
                <a:latin typeface="Calibri" panose="020F0502020204030204"/>
              </a:rPr>
              <a:t>«Иркутский техникум транспорта и строительства» </a:t>
            </a:r>
            <a:endParaRPr lang="ru-RU" sz="1350" dirty="0">
              <a:solidFill>
                <a:srgbClr val="F4401C"/>
              </a:solidFill>
              <a:latin typeface="Calibri" panose="020F0502020204030204"/>
            </a:endParaRPr>
          </a:p>
          <a:p>
            <a:pPr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1350" dirty="0">
              <a:solidFill>
                <a:srgbClr val="F4401C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26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r="42749"/>
          <a:stretch/>
        </p:blipFill>
        <p:spPr>
          <a:xfrm>
            <a:off x="1" y="857250"/>
            <a:ext cx="4747160" cy="51435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93867" y="1166038"/>
            <a:ext cx="3126179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13079" y="3778580"/>
            <a:ext cx="816081" cy="2152617"/>
          </a:xfrm>
          <a:prstGeom prst="roundRect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1352341" y="4625601"/>
            <a:ext cx="1098605" cy="5682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1145971" y="4636493"/>
            <a:ext cx="558881" cy="1637498"/>
          </a:xfrm>
          <a:prstGeom prst="rect">
            <a:avLst/>
          </a:prstGeom>
          <a:solidFill>
            <a:srgbClr val="FF3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23539" y="4821928"/>
            <a:ext cx="705621" cy="688025"/>
          </a:xfrm>
          <a:prstGeom prst="ellipse">
            <a:avLst/>
          </a:prstGeom>
          <a:solidFill>
            <a:srgbClr val="FF5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006114" y="5403073"/>
            <a:ext cx="734934" cy="3576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" y="1166038"/>
            <a:ext cx="957151" cy="1027186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2592659" y="4854889"/>
            <a:ext cx="1948071" cy="0"/>
          </a:xfrm>
          <a:prstGeom prst="line">
            <a:avLst/>
          </a:prstGeom>
          <a:ln w="57150">
            <a:solidFill>
              <a:srgbClr val="F03D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771" y="2329898"/>
            <a:ext cx="739782" cy="75007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741744" y="1297950"/>
            <a:ext cx="26626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Calibri Light" panose="020F0302020204030204"/>
              </a:rPr>
              <a:t>Всем тем, кто вышел из профтеха, и тем, кто трудится сейчас,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Calibri Light" panose="020F0302020204030204"/>
              </a:rPr>
              <a:t>Желаем творческих успехов, и этот час - ваш звездный час!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Calibri Light" panose="020F0302020204030204"/>
              </a:rPr>
              <a:t>Профтех - поэзия и проза, судьбы нелегкой виражи! У вас сейчас прекрасный возраст, профтех живет, и будет жить!</a:t>
            </a:r>
          </a:p>
        </p:txBody>
      </p:sp>
      <p:sp>
        <p:nvSpPr>
          <p:cNvPr id="21" name="Текст 12"/>
          <p:cNvSpPr>
            <a:spLocks noGrp="1"/>
          </p:cNvSpPr>
          <p:nvPr>
            <p:ph type="body" idx="1"/>
          </p:nvPr>
        </p:nvSpPr>
        <p:spPr>
          <a:xfrm>
            <a:off x="2565324" y="4884377"/>
            <a:ext cx="1954723" cy="846874"/>
          </a:xfrm>
        </p:spPr>
        <p:txBody>
          <a:bodyPr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825" dirty="0">
                <a:solidFill>
                  <a:srgbClr val="C00000"/>
                </a:solidFill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825" b="1" dirty="0">
                <a:solidFill>
                  <a:srgbClr val="C00000"/>
                </a:solidFill>
              </a:rPr>
              <a:t>«Иркутский техникум транспорта и строительства» </a:t>
            </a:r>
            <a:endParaRPr lang="ru-RU" sz="825" dirty="0">
              <a:solidFill>
                <a:srgbClr val="C00000"/>
              </a:solidFill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sz="825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14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00" r="1473"/>
          <a:stretch/>
        </p:blipFill>
        <p:spPr>
          <a:xfrm>
            <a:off x="-71251" y="857250"/>
            <a:ext cx="4809506" cy="5171786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062560" y="4556961"/>
            <a:ext cx="1030001" cy="487278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997528" y="4556961"/>
            <a:ext cx="1175657" cy="1047450"/>
          </a:xfrm>
          <a:prstGeom prst="ellipse">
            <a:avLst/>
          </a:prstGeom>
          <a:solidFill>
            <a:srgbClr val="FF7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68433" y="1131094"/>
            <a:ext cx="3126179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129008" y="4783060"/>
            <a:ext cx="2422566" cy="0"/>
          </a:xfrm>
          <a:prstGeom prst="line">
            <a:avLst/>
          </a:prstGeom>
          <a:ln w="57150">
            <a:solidFill>
              <a:srgbClr val="FF7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799304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>
          <a:xfrm rot="10800000">
            <a:off x="1193725" y="4505780"/>
            <a:ext cx="1030001" cy="631950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1016024" y="4646672"/>
            <a:ext cx="558881" cy="1637498"/>
          </a:xfrm>
          <a:prstGeom prst="rect">
            <a:avLst/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0800000">
            <a:off x="1879991" y="5346178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80407" y="4556961"/>
            <a:ext cx="1175657" cy="1047450"/>
          </a:xfrm>
          <a:prstGeom prst="ellipse">
            <a:avLst/>
          </a:prstGeom>
          <a:solidFill>
            <a:srgbClr val="FF7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972" y="2430233"/>
            <a:ext cx="739782" cy="75007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678217" y="1296051"/>
            <a:ext cx="26626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F64C00"/>
                </a:solidFill>
                <a:latin typeface="Calibri Light" panose="020F0302020204030204"/>
              </a:rPr>
              <a:t>Всем тем, кто вышел из профтеха, и тем, кто трудится сейчас,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F64C00"/>
                </a:solidFill>
                <a:latin typeface="Calibri Light" panose="020F0302020204030204"/>
              </a:rPr>
              <a:t>Желаем творческих успехов, и этот час - ваш звездный час!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F64C00"/>
                </a:solidFill>
                <a:latin typeface="Calibri Light" panose="020F0302020204030204"/>
              </a:rPr>
              <a:t>Профтех - поэзия и проза, судьбы нелегкой виражи! У вас сейчас прекрасный возраст, профтех живет, и будет жить!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412551" y="4811246"/>
            <a:ext cx="204890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dirty="0">
                <a:solidFill>
                  <a:srgbClr val="F64C00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F64C00"/>
                </a:solidFill>
                <a:latin typeface="Calibri" panose="020F0502020204030204"/>
              </a:rPr>
              <a:t>«Иркутский техникум транспорта и строительства» </a:t>
            </a:r>
            <a:endParaRPr lang="ru-RU" sz="900" dirty="0">
              <a:solidFill>
                <a:srgbClr val="F64C00"/>
              </a:solidFill>
              <a:latin typeface="Calibri" panose="020F0502020204030204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22" y="1155300"/>
            <a:ext cx="957151" cy="102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85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503"/>
          <a:stretch/>
        </p:blipFill>
        <p:spPr>
          <a:xfrm>
            <a:off x="1" y="857250"/>
            <a:ext cx="4916384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329" y="1111145"/>
            <a:ext cx="1099129" cy="1179552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2062560" y="4556961"/>
            <a:ext cx="1030001" cy="487278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6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997528" y="4556961"/>
            <a:ext cx="1175657" cy="1047450"/>
          </a:xfrm>
          <a:prstGeom prst="ellipse">
            <a:avLst/>
          </a:prstGeom>
          <a:solidFill>
            <a:srgbClr val="FE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16244" y="1111145"/>
            <a:ext cx="3126179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2725095" y="4751296"/>
            <a:ext cx="1986440" cy="17195"/>
          </a:xfrm>
          <a:prstGeom prst="line">
            <a:avLst/>
          </a:prstGeom>
          <a:ln w="57150">
            <a:solidFill>
              <a:srgbClr val="EE4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1049226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16200000">
            <a:off x="1282118" y="4627587"/>
            <a:ext cx="558881" cy="1637498"/>
          </a:xfrm>
          <a:prstGeom prst="rect">
            <a:avLst/>
          </a:prstGeom>
          <a:solidFill>
            <a:srgbClr val="F6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0800000">
            <a:off x="2124119" y="5328766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20879" y="4556961"/>
            <a:ext cx="1175657" cy="1047450"/>
          </a:xfrm>
          <a:prstGeom prst="ellipse">
            <a:avLst/>
          </a:prstGeom>
          <a:solidFill>
            <a:srgbClr val="FE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>
          <a:xfrm rot="10800000">
            <a:off x="1545411" y="4544623"/>
            <a:ext cx="1030001" cy="617645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649" y="2482103"/>
            <a:ext cx="739782" cy="750072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852358" y="1296051"/>
            <a:ext cx="26626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Calibri Light" panose="020F0302020204030204"/>
              </a:rPr>
              <a:t>Всем тем, кто вышел из профтеха, и тем, кто трудится сейчас,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Calibri Light" panose="020F0302020204030204"/>
              </a:rPr>
              <a:t>Желаем творческих успехов, и этот час - ваш звездный час!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Calibri Light" panose="020F0302020204030204"/>
              </a:rPr>
              <a:t>Профтех - поэзия и проза, судьбы нелегкой виражи! У вас сейчас прекрасный возраст, профтех живет, и будет жить!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37061" y="4808639"/>
            <a:ext cx="1923803" cy="790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dirty="0">
                <a:solidFill>
                  <a:srgbClr val="C00000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b="1" dirty="0">
                <a:solidFill>
                  <a:srgbClr val="C00000"/>
                </a:solidFill>
                <a:latin typeface="Calibri" panose="020F0502020204030204"/>
              </a:rPr>
              <a:t>«Иркутский техникум транспорта и строительства» </a:t>
            </a:r>
            <a:endParaRPr lang="ru-RU" sz="825" dirty="0">
              <a:solidFill>
                <a:srgbClr val="C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 fontScale="90000"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11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«Знак за отличие в труде»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4948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-171450"/>
            <a:ext cx="9293225" cy="6769100"/>
          </a:xfrm>
          <a:noFill/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893175" cy="1143000"/>
          </a:xfrm>
        </p:spPr>
        <p:txBody>
          <a:bodyPr/>
          <a:lstStyle/>
          <a:p>
            <a:r>
              <a:rPr lang="ru-RU" altLang="ru-RU" sz="4000" b="1" smtClean="0">
                <a:solidFill>
                  <a:schemeClr val="bg1"/>
                </a:solidFill>
              </a:rPr>
              <a:t>Акция Знак «За отличие в труде»</a:t>
            </a:r>
          </a:p>
        </p:txBody>
      </p:sp>
    </p:spTree>
    <p:extLst>
      <p:ext uri="{BB962C8B-B14F-4D97-AF65-F5344CB8AC3E}">
        <p14:creationId xmlns:p14="http://schemas.microsoft.com/office/powerpoint/2010/main" xmlns="" val="219150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647700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Акция Знак «За отличие в труде»</a:t>
            </a:r>
            <a:endParaRPr lang="en-US" altLang="ru-RU" sz="4000" b="1" smtClean="0">
              <a:solidFill>
                <a:srgbClr val="C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88632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altLang="ru-RU" b="1" smtClean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 </a:t>
            </a:r>
            <a:r>
              <a:rPr lang="ru-RU" altLang="ru-RU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должен отражать специфику</a:t>
            </a:r>
          </a:p>
          <a:p>
            <a:pPr marL="0" indent="0" algn="just">
              <a:buFontTx/>
              <a:buNone/>
            </a:pPr>
            <a:r>
              <a:rPr lang="ru-RU" altLang="ru-RU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профессионального образования и</a:t>
            </a:r>
          </a:p>
          <a:p>
            <a:pPr marL="0" indent="0" algn="just">
              <a:buFontTx/>
              <a:buNone/>
            </a:pPr>
            <a:r>
              <a:rPr lang="ru-RU" altLang="ru-RU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брендбук  80-летия системы</a:t>
            </a:r>
          </a:p>
          <a:p>
            <a:pPr marL="0" indent="0" algn="just">
              <a:buFontTx/>
              <a:buNone/>
            </a:pPr>
            <a:r>
              <a:rPr lang="ru-RU" altLang="ru-RU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профессионально-технического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FontTx/>
              <a:buNone/>
            </a:pPr>
            <a:r>
              <a:rPr lang="ru-RU" altLang="ru-RU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образования. </a:t>
            </a:r>
            <a:r>
              <a:rPr lang="ru-RU" altLang="ru-RU" b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Соответствовать главной идее – повышению социального статуса педагогических кадров среднего профессионального образования.</a:t>
            </a:r>
            <a:endParaRPr lang="ru-RU" altLang="ru-RU" sz="2400" b="1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</a:pPr>
            <a:endParaRPr lang="en-US" altLang="ru-RU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Рисунок 3" descr="http://spopak58.ru/wp-content/uploads/2020/07/big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2138" y="2492375"/>
            <a:ext cx="2011362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3048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 </a:t>
            </a:r>
            <a:r>
              <a:rPr lang="ru-RU" altLang="ru-RU" sz="3600" smtClean="0">
                <a:solidFill>
                  <a:srgbClr val="C00000"/>
                </a:solidFill>
              </a:rPr>
              <a:t>Требования к макету Знака</a:t>
            </a:r>
            <a:br>
              <a:rPr lang="ru-RU" altLang="ru-RU" sz="3600" smtClean="0">
                <a:solidFill>
                  <a:srgbClr val="C00000"/>
                </a:solidFill>
              </a:rPr>
            </a:br>
            <a:r>
              <a:rPr lang="ru-RU" altLang="ru-RU" sz="3600" smtClean="0">
                <a:solidFill>
                  <a:srgbClr val="C00000"/>
                </a:solidFill>
              </a:rPr>
              <a:t>«За отличие в труде»</a:t>
            </a:r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250825" y="1390650"/>
            <a:ext cx="8785225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ts val="1575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.</a:t>
            </a:r>
            <a:endParaRPr kumimoji="0" lang="ru-RU" altLang="ru-RU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ts val="1475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endParaRPr kumimoji="0" lang="ru-RU" altLang="ru-RU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00" name="Прямоугольник 1"/>
          <p:cNvSpPr>
            <a:spLocks noChangeArrowheads="1"/>
          </p:cNvSpPr>
          <p:nvPr/>
        </p:nvSpPr>
        <p:spPr bwMode="auto">
          <a:xfrm>
            <a:off x="107950" y="1557338"/>
            <a:ext cx="648017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 может быть выполнен в форме   геометрической фигуры (круг, ромб, пятиугольник)</a:t>
            </a:r>
            <a:endParaRPr kumimoji="0" lang="ru-RU" altLang="ru-RU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верхней или нижней части Знака должна быть расположена надпись «За отличие в труде».</a:t>
            </a:r>
            <a:endParaRPr kumimoji="0" lang="ru-RU" altLang="ru-RU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Формат  </a:t>
            </a:r>
            <a:r>
              <a:rPr kumimoji="0" lang="en-US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cdr</a:t>
            </a: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(программа </a:t>
            </a:r>
            <a:r>
              <a:rPr kumimoji="0" lang="en-US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Coral</a:t>
            </a: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DRAW</a:t>
            </a: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сохранять в диапазоне 2016-2019 гг.</a:t>
            </a:r>
            <a:endParaRPr kumimoji="0" lang="ru-RU" altLang="ru-RU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Имя файла «Знак «За отличие в труде». Наименование ПОО».</a:t>
            </a:r>
            <a:endParaRPr kumimoji="0" lang="ru-RU" altLang="ru-RU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теме письма указать Акция Знак «За отличие в труде»</a:t>
            </a: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30211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окончания акции  – 1 декабря 2020 г.</a:t>
            </a:r>
            <a:endParaRPr kumimoji="0" lang="ru-RU" altLang="ru-RU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1" name="Рисунок 4" descr="https://r1.nubex.ru/s12601-cce/f1433_7e/color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555875"/>
            <a:ext cx="2649537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75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Контакты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3600" b="1" u="sng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filial</a:t>
            </a:r>
            <a:r>
              <a:rPr lang="ru-RU" altLang="ru-RU" sz="3600" b="1" u="sng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@</a:t>
            </a:r>
            <a:r>
              <a:rPr lang="en-US" altLang="ru-RU" sz="3600" b="1" u="sng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ikest</a:t>
            </a:r>
            <a:r>
              <a:rPr lang="ru-RU" altLang="ru-RU" sz="3600" b="1" u="sng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altLang="ru-RU" sz="3600" b="1" u="sng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ru</a:t>
            </a:r>
            <a:endParaRPr lang="ru-RU" altLang="ru-RU" sz="3600" b="1" u="sng" smtClean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altLang="ru-RU" sz="360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sz="360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 8(3955) 52-20-63   </a:t>
            </a:r>
          </a:p>
          <a:p>
            <a:pPr marL="0" indent="0">
              <a:buFontTx/>
              <a:buNone/>
            </a:pPr>
            <a:r>
              <a:rPr lang="ru-RU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89041204659</a:t>
            </a:r>
          </a:p>
          <a:p>
            <a:pPr marL="0" indent="0">
              <a:buFontTx/>
              <a:buNone/>
            </a:pPr>
            <a:endParaRPr lang="ru-RU" altLang="ru-RU" sz="3600" b="1" smtClean="0">
              <a:solidFill>
                <a:srgbClr val="30211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altLang="ru-RU" sz="3600" b="1" smtClean="0">
                <a:solidFill>
                  <a:srgbClr val="3021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Корчуганова Марина Вениаминовна</a:t>
            </a:r>
            <a:endParaRPr lang="ru-RU" altLang="ru-RU" sz="3600" smtClean="0"/>
          </a:p>
        </p:txBody>
      </p:sp>
      <p:pic>
        <p:nvPicPr>
          <p:cNvPr id="5124" name="Рисунок 3" descr="http://ttt-orsk.ru/web/profteh2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557338"/>
            <a:ext cx="30067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811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Объект 3" descr="https://static.znak-auction.ru/limgm.php?c=2fb785_1&amp;n=1?67371149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7950" y="404813"/>
            <a:ext cx="2870200" cy="2808287"/>
          </a:xfrm>
        </p:spPr>
      </p:pic>
      <p:pic>
        <p:nvPicPr>
          <p:cNvPr id="6148" name="Рисунок 4" descr="https://pbs.twimg.com/media/Doe2kuoWwAIi1w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7225" y="333375"/>
            <a:ext cx="20161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5" descr="https://www.etoretro.ru/data/media/5305/14123311721d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2736850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Рисунок 6" descr="http://i.mycdn.me/i?r=AzEPZsRbOZEKgBhR0XGMT1RkJTd8WUyFOBEIW7D3nSMfb6aKTM5SRkZCeTgDn6uOyi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7225" y="3500438"/>
            <a:ext cx="2016125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7" descr="https://static.auction.ru/offer_images/2017/03/02/09/big/L/LarI6evluTH/znachok_ck_vlksm_za_otlichnuju_uchebu_proftekhobrazovanija_klejmo_fs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492375"/>
            <a:ext cx="352901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6549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15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«</a:t>
            </a:r>
            <a:r>
              <a:rPr lang="en-US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#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Профтех80»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965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19534" y="1571612"/>
            <a:ext cx="5224466" cy="1043006"/>
          </a:xfrm>
        </p:spPr>
        <p:txBody>
          <a:bodyPr/>
          <a:lstStyle/>
          <a:p>
            <a:pPr algn="ctr" eaLnBrk="1" hangingPunct="1"/>
            <a:r>
              <a:rPr lang="ru-RU" sz="4800" dirty="0" smtClean="0">
                <a:solidFill>
                  <a:srgbClr val="4D4D4D"/>
                </a:solidFill>
              </a:rPr>
              <a:t>Фото Акция «</a:t>
            </a:r>
            <a:r>
              <a:rPr lang="en-US" sz="4800" dirty="0" smtClean="0">
                <a:solidFill>
                  <a:srgbClr val="4D4D4D"/>
                </a:solidFill>
              </a:rPr>
              <a:t>#</a:t>
            </a:r>
            <a:r>
              <a:rPr lang="ru-RU" sz="4800" dirty="0" smtClean="0">
                <a:solidFill>
                  <a:srgbClr val="4D4D4D"/>
                </a:solidFill>
              </a:rPr>
              <a:t>Профтех80»</a:t>
            </a:r>
          </a:p>
        </p:txBody>
      </p:sp>
      <p:pic>
        <p:nvPicPr>
          <p:cNvPr id="4" name="Рисунок 3" descr="лог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2786058"/>
            <a:ext cx="2500306" cy="25003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7554" y="5857892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2020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48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1112838"/>
            <a:ext cx="7315200" cy="715962"/>
          </a:xfrm>
        </p:spPr>
        <p:txBody>
          <a:bodyPr/>
          <a:lstStyle/>
          <a:p>
            <a:pPr algn="ctr" eaLnBrk="1" hangingPunct="1"/>
            <a:r>
              <a:rPr lang="ru-RU" sz="4000" dirty="0" smtClean="0">
                <a:solidFill>
                  <a:srgbClr val="4D4D4D"/>
                </a:solidFill>
              </a:rPr>
              <a:t>Требования к фотографии: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315200" cy="4191000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Фотоработы представляются на акцию в электронном виде (фотографии в формате JPEG или 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PNG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размер файла должен позволять использовать его для полиграфической печати в размере не менее 20 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30 см). Фотоработы в электронном виде должны быть подписаны, название учреждения,  студент, представленный на фото, его специальность или профессия. Фотография должна быть четкой, яркой, динамичной, возможно использовать любые 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фоторедакторы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улучшения кадра и его атмосферы.</a:t>
            </a:r>
          </a:p>
          <a:p>
            <a:pPr eaLnBrk="1" hangingPunct="1">
              <a:lnSpc>
                <a:spcPct val="80000"/>
              </a:lnSpc>
            </a:pPr>
            <a:endParaRPr lang="ru-RU" sz="2000" dirty="0" smtClean="0">
              <a:solidFill>
                <a:srgbClr val="777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494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6934200" cy="715963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4D4D4D"/>
                </a:solidFill>
              </a:rPr>
              <a:t>Описание фотографии:</a:t>
            </a:r>
            <a:endParaRPr lang="en-US" sz="4000" dirty="0" smtClean="0">
              <a:solidFill>
                <a:srgbClr val="4D4D4D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30363"/>
            <a:ext cx="6934200" cy="4267200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Фотография должна быть постановочной, в ней должно читаться все: от студента, представляющего специальность или профессию до мельчайших деталей. Если данная специальность или профессия предполагает специализированную одежду, она должна присутствовать на студенте. Обязательно в кадре должна быть  деталь или атрибут, представляемой специальности или профессии. Кадр должен быть построен таким образом, чтобы профессия или специальность угадывалась сразу.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89102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1142976" y="1428736"/>
            <a:ext cx="7315200" cy="71596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Для участия в акции необходимо:</a:t>
            </a:r>
            <a:r>
              <a:rPr lang="ru-RU" sz="40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ru-RU" sz="4000" dirty="0" smtClean="0">
              <a:solidFill>
                <a:srgbClr val="4D4D4D"/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315200" cy="4191000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1.Сделать фотографию(и), прислать ее(их) на электронный адрес </a:t>
            </a:r>
            <a:r>
              <a:rPr lang="en-US" sz="2000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Fed</a:t>
            </a:r>
            <a:r>
              <a:rPr lang="ru-RU" sz="2000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-</a:t>
            </a:r>
            <a:r>
              <a:rPr lang="en-US" sz="2000" u="sng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ks</a:t>
            </a:r>
            <a:r>
              <a:rPr lang="ru-RU" sz="2000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2012@</a:t>
            </a:r>
            <a:r>
              <a:rPr lang="en-US" sz="2000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mail</a:t>
            </a:r>
            <a:r>
              <a:rPr lang="ru-RU" sz="2000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.</a:t>
            </a:r>
            <a:r>
              <a:rPr lang="en-US" sz="2000" u="sng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ru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темой письма Акция «#Профтех80».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На официальной странице 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Интсаграм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Профессионального образовательного учреждения  выложить фотографию или серию фотографий в галерею в одном посте с 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хештегами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#Профтех80 #Профтех80Акцияфото. В описании указать: Фамилию(и) Имя(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ена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студента(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ов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в кадре, его (их) профессию/специальность.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4383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6934200" cy="715963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Результатами акции  «#Профтех80» послужат:</a:t>
            </a:r>
            <a:endParaRPr lang="ru-RU" sz="40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30363"/>
            <a:ext cx="6934200" cy="4267200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Наличие в образовательных учреждениях профессиональных фотографий, которые можно будет использовать при печати буклетов, баннеров.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Популяризация образовательных организаций и профессий и специальностей, которые она реализует в социальной сети </a:t>
            </a:r>
            <a:r>
              <a:rPr lang="ru-RU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Инстаграм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Выявление талантливых фотографов-любителей, популяризация творческих достижений в фотографии</a:t>
            </a:r>
            <a:r>
              <a:rPr lang="ru-RU" sz="1800" dirty="0" smtClean="0"/>
              <a:t>.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Количество фоторабот от учреждения ограничено, количеством специальностей и профессий, реализуемых образовательной организацией. По 1 фотографии на каждую их них.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Обязательно наличие согласия студента на обработку персональных данных и демонстрацию фотографий с ним. </a:t>
            </a:r>
          </a:p>
          <a:p>
            <a:pPr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3260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2786050" y="500042"/>
            <a:ext cx="7315200" cy="71596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Примеры работ:</a:t>
            </a:r>
            <a:endParaRPr lang="ru-RU" sz="4000" dirty="0" smtClean="0">
              <a:solidFill>
                <a:srgbClr val="4D4D4D"/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315200" cy="4191000"/>
          </a:xfrm>
        </p:spPr>
        <p:txBody>
          <a:bodyPr/>
          <a:lstStyle/>
          <a:p>
            <a:endParaRPr lang="ru-RU" sz="2000" dirty="0"/>
          </a:p>
        </p:txBody>
      </p:sp>
      <p:pic>
        <p:nvPicPr>
          <p:cNvPr id="5" name="Рисунок 4" descr="SzI5YK95vQ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214422"/>
            <a:ext cx="4046897" cy="2428892"/>
          </a:xfrm>
          <a:prstGeom prst="rect">
            <a:avLst/>
          </a:prstGeom>
        </p:spPr>
      </p:pic>
      <p:pic>
        <p:nvPicPr>
          <p:cNvPr id="7" name="Рисунок 6" descr="eVqfbwMbT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3929066"/>
            <a:ext cx="3593240" cy="2394557"/>
          </a:xfrm>
          <a:prstGeom prst="rect">
            <a:avLst/>
          </a:prstGeom>
        </p:spPr>
      </p:pic>
      <p:pic>
        <p:nvPicPr>
          <p:cNvPr id="8" name="Рисунок 7" descr="GafEYe6KXQ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3929066"/>
            <a:ext cx="3428992" cy="2571744"/>
          </a:xfrm>
          <a:prstGeom prst="rect">
            <a:avLst/>
          </a:prstGeom>
        </p:spPr>
      </p:pic>
      <p:pic>
        <p:nvPicPr>
          <p:cNvPr id="9" name="Рисунок 8" descr="WPDJ_b-rR6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1988" y="1142984"/>
            <a:ext cx="3747566" cy="25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413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697C5-FD88-4CE9-B343-EE8D51E54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7563"/>
            <a:ext cx="9144000" cy="1800224"/>
          </a:xfrm>
        </p:spPr>
        <p:txBody>
          <a:bodyPr anchor="t"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Акция 16</a:t>
            </a: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/>
            </a:r>
            <a:b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</a:br>
            <a:r>
              <a:rPr lang="ru-RU" sz="5400" b="1" dirty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Bebas Neue" panose="00000500000000000000" pitchFamily="2" charset="0"/>
                <a:ea typeface="Roboto" panose="02000000000000000000" pitchFamily="2" charset="0"/>
              </a:rPr>
              <a:t>«Расти и развивайся»</a:t>
            </a:r>
            <a:endParaRPr lang="ru-RU" sz="5400" b="1" dirty="0">
              <a:solidFill>
                <a:schemeClr val="bg1"/>
              </a:solidFill>
              <a:latin typeface="Bebas Neue" panose="000005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56E5F7-970E-4C2C-885C-CFEE427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140" y="1414464"/>
            <a:ext cx="1351721" cy="1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05293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7281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Представление эскизных проектов</a:t>
            </a:r>
            <a:br>
              <a:rPr lang="ru-RU" dirty="0" smtClean="0"/>
            </a:br>
            <a:r>
              <a:rPr lang="ru-RU" dirty="0" smtClean="0"/>
              <a:t>АЛЛЕИ </a:t>
            </a:r>
            <a:br>
              <a:rPr lang="ru-RU" dirty="0" smtClean="0"/>
            </a:br>
            <a:r>
              <a:rPr lang="ru-RU" dirty="0" smtClean="0"/>
              <a:t> «РАСТИ И РАЗВИВАЙСЯ»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88640"/>
            <a:ext cx="6400800" cy="79208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ГБПОУ  «»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Усольский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аграрно-промышленный техникум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D:\files\информация Салабутина\МО кл.рук 2018-19\img2_18 — копия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944216" cy="1899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929693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04664"/>
            <a:ext cx="7992888" cy="17526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Аллея «Расти и развивайся» создается в целях популяризации высоких заслуг преподавателей, мастеров производственного обучения и 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работников профессиональной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образовательной организации, а также лучших выпускников техникума, проявивших усердие и добившихся наиболее значимых результатов в учебе и труде.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Занесение на Аллею «Расти и развивайся» является формой общественного признания, морального поощрения за достигнутые успехи, профессиональное мастерство, плодотворную творческую деятельность.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Занесение на Аллею «Расти и развивайся» направлено на стимулирование учащихся техникума различных специальностей к высоким результатам в учебе, а также повышение информированности всего педагогического коллектива техникума.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593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88640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Аллея «Расти и развивайся» размещается на территории ПОО или в специально отведенном для этих целей местах для обозрения всеми желающими.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Зам по ВР\Downloads\facebook_1599539591986_6708955308832079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8429084" cy="4635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574731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Описание Аллеи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14543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Аллея Славы состоит из нескольких баннеров или панелей: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1 - содержит общее название Аллеи и эмблему-символику ПОО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  – содержат ячейки с фотографиями форматом А4; выпускников техникума  работающих в самых различных сферах деятельности.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3- представлен фотографиями выпускников, работающих в настоящее время в качестве сотрудников и преподавателей техникума.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– лучшие студенты техникума со 2 - по 4 курсы: отличники учебы, победители олимпиад, лауреаты именных премий и стипендий.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 – коллаж из фотографий наиболее значимых и интересных моментов студенческой жизни техникума.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 – «Ветераны техникума»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7441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Зам по ВР\Downloads\IMG-b73bc045df9b4ff90c1e8f175cb3c4e8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3240" y="-2324912"/>
            <a:ext cx="9014455" cy="10009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846166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Оформление Аллеи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 граничит с проездами, по периметру формируют полосы озеленения шириной от 3 м. Растения для них подбирают так, чтобы сохранить хорошую освещенность, защитить от ветра, пыли, частично затенить. Для этого лучше выбирать растения местных видов — им не нужен специальный уход. Такие как клен, барбарис, рябина, калина – неприхотливые, быстрорастущие, легко формируется  крона. Цветущие:  сирень, жасмин.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Также растения сажают небольшими группами. Например, рябина и калина эффектно смотрятся с елью, сосной  или березой. 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1140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Аллею предполагается расположить с северной стороны целесообразно сажать хвойные деревья, такие как можжевельник, он имеет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кипарисообразную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форму. Хорошо смотрится с дикой яблонею.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sadmaster-nn.ru/images/mozhzhevelnik/5d1c9db20fff81aa3803d6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348880"/>
            <a:ext cx="5143500" cy="409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73638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качестве газона можно использовать спирей,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лопчатку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romashkino.ru/upload/medialibrary/611/lapchat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7521974" cy="39152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651549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Сроки посадки саженцев – весна, осень.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Осенью после опадения листвы или первых заморозков, в этот период корни и почки готовы для зимовки.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E:\для патриот воспитания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80928"/>
            <a:ext cx="4823396" cy="361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65711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рекомендуем  использовать кустарники, ветви которых расположены низко, виды с шипами, ядовитыми плодами, обильным плодоношением. Чтобы растения меньше повреждались, вокруг зеленых зон можно устанавливать скамейки, невысокие опорные стенки, легкие ограждения.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Лучше использовать насыпные бровки высотой 20-30 см.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07189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016" y="-315416"/>
            <a:ext cx="8856984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Требования к оформлению эскизного проекта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980728"/>
            <a:ext cx="7920880" cy="2785864"/>
          </a:xfrm>
        </p:spPr>
        <p:txBody>
          <a:bodyPr>
            <a:noAutofit/>
          </a:bodyPr>
          <a:lstStyle/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Графические материалы необходимо представить в следующем минимальном составе: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вид Аллеи в двух горизонтальных проекциях (вид спереди и сбоку);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План  (вид сверху, вертикальная проекция);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вид в аксонометрической проекции или перспектива;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пояснения по идейно-образному, функциональному и конструктивному решению 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Графика и масштаб - на усмотрение авторов.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качестве дополнения к основным материалам принимаются рисунки, фотографии, макеты и пр.</a:t>
            </a:r>
          </a:p>
          <a:p>
            <a:pPr algn="l"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Материалы направляются на электронный адрес: </a:t>
            </a:r>
            <a:r>
              <a:rPr lang="en-US" sz="2400" dirty="0" smtClean="0">
                <a:hlinkClick r:id="rId2"/>
              </a:rPr>
              <a:t>yapt38@mail.ru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пометкой «Расти 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развивайся»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35983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-24 9">
      <a:dk1>
        <a:srgbClr val="4D4D4D"/>
      </a:dk1>
      <a:lt1>
        <a:srgbClr val="FFFFFF"/>
      </a:lt1>
      <a:dk2>
        <a:srgbClr val="4D4D4D"/>
      </a:dk2>
      <a:lt2>
        <a:srgbClr val="A25E26"/>
      </a:lt2>
      <a:accent1>
        <a:srgbClr val="F6D300"/>
      </a:accent1>
      <a:accent2>
        <a:srgbClr val="FFBE3B"/>
      </a:accent2>
      <a:accent3>
        <a:srgbClr val="FFFFFF"/>
      </a:accent3>
      <a:accent4>
        <a:srgbClr val="404040"/>
      </a:accent4>
      <a:accent5>
        <a:srgbClr val="FAE6AA"/>
      </a:accent5>
      <a:accent6>
        <a:srgbClr val="E7AC35"/>
      </a:accent6>
      <a:hlink>
        <a:srgbClr val="D49E06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965300"/>
        </a:lt2>
        <a:accent1>
          <a:srgbClr val="AC6000"/>
        </a:accent1>
        <a:accent2>
          <a:srgbClr val="C96409"/>
        </a:accent2>
        <a:accent3>
          <a:srgbClr val="FFFFFF"/>
        </a:accent3>
        <a:accent4>
          <a:srgbClr val="404040"/>
        </a:accent4>
        <a:accent5>
          <a:srgbClr val="D2B6AA"/>
        </a:accent5>
        <a:accent6>
          <a:srgbClr val="B65A07"/>
        </a:accent6>
        <a:hlink>
          <a:srgbClr val="C67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06A04"/>
        </a:lt2>
        <a:accent1>
          <a:srgbClr val="AC6000"/>
        </a:accent1>
        <a:accent2>
          <a:srgbClr val="C96409"/>
        </a:accent2>
        <a:accent3>
          <a:srgbClr val="FFFFFF"/>
        </a:accent3>
        <a:accent4>
          <a:srgbClr val="404040"/>
        </a:accent4>
        <a:accent5>
          <a:srgbClr val="D2B6AA"/>
        </a:accent5>
        <a:accent6>
          <a:srgbClr val="B65A07"/>
        </a:accent6>
        <a:hlink>
          <a:srgbClr val="C67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C7C58A"/>
        </a:lt2>
        <a:accent1>
          <a:srgbClr val="B2AB75"/>
        </a:accent1>
        <a:accent2>
          <a:srgbClr val="DED37A"/>
        </a:accent2>
        <a:accent3>
          <a:srgbClr val="FFFFFF"/>
        </a:accent3>
        <a:accent4>
          <a:srgbClr val="404040"/>
        </a:accent4>
        <a:accent5>
          <a:srgbClr val="D5D2BD"/>
        </a:accent5>
        <a:accent6>
          <a:srgbClr val="C9BF6E"/>
        </a:accent6>
        <a:hlink>
          <a:srgbClr val="D2CB8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CBA72"/>
        </a:lt2>
        <a:accent1>
          <a:srgbClr val="A39A5B"/>
        </a:accent1>
        <a:accent2>
          <a:srgbClr val="D8CA62"/>
        </a:accent2>
        <a:accent3>
          <a:srgbClr val="FFFFFF"/>
        </a:accent3>
        <a:accent4>
          <a:srgbClr val="404040"/>
        </a:accent4>
        <a:accent5>
          <a:srgbClr val="CECAB5"/>
        </a:accent5>
        <a:accent6>
          <a:srgbClr val="C4B758"/>
        </a:accent6>
        <a:hlink>
          <a:srgbClr val="C7BE6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AD55"/>
        </a:lt2>
        <a:accent1>
          <a:srgbClr val="968E54"/>
        </a:accent1>
        <a:accent2>
          <a:srgbClr val="D2C24A"/>
        </a:accent2>
        <a:accent3>
          <a:srgbClr val="FFFFFF"/>
        </a:accent3>
        <a:accent4>
          <a:srgbClr val="404040"/>
        </a:accent4>
        <a:accent5>
          <a:srgbClr val="C9C6B3"/>
        </a:accent5>
        <a:accent6>
          <a:srgbClr val="BEB042"/>
        </a:accent6>
        <a:hlink>
          <a:srgbClr val="C1B75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A25E26"/>
        </a:lt2>
        <a:accent1>
          <a:srgbClr val="F6D300"/>
        </a:accent1>
        <a:accent2>
          <a:srgbClr val="FFBE3B"/>
        </a:accent2>
        <a:accent3>
          <a:srgbClr val="FFFFFF"/>
        </a:accent3>
        <a:accent4>
          <a:srgbClr val="404040"/>
        </a:accent4>
        <a:accent5>
          <a:srgbClr val="FAE6AA"/>
        </a:accent5>
        <a:accent6>
          <a:srgbClr val="E7AC35"/>
        </a:accent6>
        <a:hlink>
          <a:srgbClr val="D49E0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A98B0B"/>
        </a:lt2>
        <a:accent1>
          <a:srgbClr val="DBBE0F"/>
        </a:accent1>
        <a:accent2>
          <a:srgbClr val="D0AD1A"/>
        </a:accent2>
        <a:accent3>
          <a:srgbClr val="FFFFFF"/>
        </a:accent3>
        <a:accent4>
          <a:srgbClr val="404040"/>
        </a:accent4>
        <a:accent5>
          <a:srgbClr val="EADBAA"/>
        </a:accent5>
        <a:accent6>
          <a:srgbClr val="BC9C16"/>
        </a:accent6>
        <a:hlink>
          <a:srgbClr val="E3CA3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powerpoint-template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76</TotalTime>
  <Words>2353</Words>
  <Application>Microsoft Office PowerPoint</Application>
  <PresentationFormat>Экран (4:3)</PresentationFormat>
  <Paragraphs>222</Paragraphs>
  <Slides>63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63</vt:i4>
      </vt:variant>
    </vt:vector>
  </HeadingPairs>
  <TitlesOfParts>
    <vt:vector size="71" baseType="lpstr">
      <vt:lpstr>powerpoint-template</vt:lpstr>
      <vt:lpstr>Тема Office</vt:lpstr>
      <vt:lpstr>1_Тема Office</vt:lpstr>
      <vt:lpstr>2_Тема Office</vt:lpstr>
      <vt:lpstr>3_Тема Office</vt:lpstr>
      <vt:lpstr>Diseño predeterminado</vt:lpstr>
      <vt:lpstr>4_Тема Office</vt:lpstr>
      <vt:lpstr>1_powerpoint-template</vt:lpstr>
      <vt:lpstr>Акция 1 «Виртуальная экскурсия по лучшим ПОО»</vt:lpstr>
      <vt:lpstr>Слайд 2</vt:lpstr>
      <vt:lpstr>Акция 1 «Виртуальная экскурсия по лучшим ПОО»</vt:lpstr>
      <vt:lpstr>ОБЩИЕ    ПОЛОЖЕНИЯ</vt:lpstr>
      <vt:lpstr>ЦЕЛЬ   АКЦИИ</vt:lpstr>
      <vt:lpstr>ЗАДАЧИ АКЦИИ </vt:lpstr>
      <vt:lpstr>УЧАСТНИКИ  АКЦИИ </vt:lpstr>
      <vt:lpstr>СРОКИ   ПРОВЕДЕНИЯ   АКЦИИ </vt:lpstr>
      <vt:lpstr>УСЛОВИЯ     АКЦИИ </vt:lpstr>
      <vt:lpstr>Слайд 10</vt:lpstr>
      <vt:lpstr>ТРЕБОВАНИЯ  </vt:lpstr>
      <vt:lpstr>Слайд 12</vt:lpstr>
      <vt:lpstr>РЕКОМЕНДОВАННЫЕ ПРОГРАММЫ</vt:lpstr>
      <vt:lpstr>Образец: Виртуальная экскурсия по ОО</vt:lpstr>
      <vt:lpstr>Акция 3 «В фокусе камеры»</vt:lpstr>
      <vt:lpstr>Слайд 16</vt:lpstr>
      <vt:lpstr>Слайд 17</vt:lpstr>
      <vt:lpstr>Слайд 18</vt:lpstr>
      <vt:lpstr>Слайд 19</vt:lpstr>
      <vt:lpstr>Слайд 20</vt:lpstr>
      <vt:lpstr>Слайд 21</vt:lpstr>
      <vt:lpstr>Акция 4  «Они стояли у истоков» формат представления – интерактивный журнал</vt:lpstr>
      <vt:lpstr>Требования к материалам </vt:lpstr>
      <vt:lpstr>Контакты</vt:lpstr>
      <vt:lpstr>Акция 5  «Гордость профтеха»</vt:lpstr>
      <vt:lpstr>Слайд 26</vt:lpstr>
      <vt:lpstr>Слайд 27</vt:lpstr>
      <vt:lpstr>Акция 8  «Будущее страны»</vt:lpstr>
      <vt:lpstr>Слайд 29</vt:lpstr>
      <vt:lpstr>Акция  «БУДУЩЕЕ СТРАНЫ»</vt:lpstr>
      <vt:lpstr>Акция  «БУДУЩЕЕ СТРАНЫ»</vt:lpstr>
      <vt:lpstr>Акция 9  «С днем рождения, Профтех»</vt:lpstr>
      <vt:lpstr>80 лет дорогой Успеха! Девиз наш на все времена: «Мы – лучшие, мы из Профтеха!» Такая судьба нам дана! </vt:lpstr>
      <vt:lpstr>Слайд 34</vt:lpstr>
      <vt:lpstr>Слайд 35</vt:lpstr>
      <vt:lpstr>Слайд 36</vt:lpstr>
      <vt:lpstr>Слайд 37</vt:lpstr>
      <vt:lpstr>Слайд 38</vt:lpstr>
      <vt:lpstr>Акция 11  «Знак за отличие в труде»</vt:lpstr>
      <vt:lpstr>Акция Знак «За отличие в труде»</vt:lpstr>
      <vt:lpstr> Акция Знак «За отличие в труде»</vt:lpstr>
      <vt:lpstr> Требования к макету Знака «За отличие в труде»</vt:lpstr>
      <vt:lpstr>Контакты</vt:lpstr>
      <vt:lpstr>Слайд 44</vt:lpstr>
      <vt:lpstr>Акция 15  «#Профтех80»</vt:lpstr>
      <vt:lpstr>Фото Акция «#Профтех80»</vt:lpstr>
      <vt:lpstr>Требования к фотографии:</vt:lpstr>
      <vt:lpstr>Описание фотографии:</vt:lpstr>
      <vt:lpstr>Для участия в акции необходимо: </vt:lpstr>
      <vt:lpstr>Результатами акции  «#Профтех80» послужат:</vt:lpstr>
      <vt:lpstr>Примеры работ:</vt:lpstr>
      <vt:lpstr>Акция 16  «Расти и развивайся»</vt:lpstr>
      <vt:lpstr>   Представление эскизных проектов АЛЛЕИ   «РАСТИ И РАЗВИВАЙСЯ»</vt:lpstr>
      <vt:lpstr>Слайд 54</vt:lpstr>
      <vt:lpstr>Слайд 55</vt:lpstr>
      <vt:lpstr>Описание Аллеи </vt:lpstr>
      <vt:lpstr>Слайд 57</vt:lpstr>
      <vt:lpstr>Оформление Аллеи</vt:lpstr>
      <vt:lpstr>Слайд 59</vt:lpstr>
      <vt:lpstr>Слайд 60</vt:lpstr>
      <vt:lpstr>Слайд 61</vt:lpstr>
      <vt:lpstr>Слайд 62</vt:lpstr>
      <vt:lpstr>Требования к оформлению эскизного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1 «Виртуальная экскурсия по лучшим ПОО»</dc:title>
  <dc:creator>USER1</dc:creator>
  <cp:lastModifiedBy>User</cp:lastModifiedBy>
  <cp:revision>12</cp:revision>
  <dcterms:created xsi:type="dcterms:W3CDTF">2020-09-07T14:35:55Z</dcterms:created>
  <dcterms:modified xsi:type="dcterms:W3CDTF">2020-09-30T03:04:07Z</dcterms:modified>
</cp:coreProperties>
</file>